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1005" r:id="rId2"/>
    <p:sldId id="1117" r:id="rId3"/>
    <p:sldId id="1118" r:id="rId4"/>
    <p:sldId id="1119" r:id="rId5"/>
    <p:sldId id="1120" r:id="rId6"/>
    <p:sldId id="1121" r:id="rId7"/>
    <p:sldId id="1127" r:id="rId8"/>
    <p:sldId id="1128" r:id="rId9"/>
    <p:sldId id="1130" r:id="rId10"/>
    <p:sldId id="1126" r:id="rId11"/>
    <p:sldId id="1129" r:id="rId12"/>
    <p:sldId id="1125" r:id="rId13"/>
  </p:sldIdLst>
  <p:sldSz cx="9144000" cy="6858000" type="screen4x3"/>
  <p:notesSz cx="7010400" cy="9296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>
          <p15:clr>
            <a:srgbClr val="A4A3A4"/>
          </p15:clr>
        </p15:guide>
        <p15:guide id="2" pos="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3CCFF"/>
    <a:srgbClr val="0000CC"/>
    <a:srgbClr val="C0C0C0"/>
    <a:srgbClr val="33CC33"/>
    <a:srgbClr val="FF0000"/>
    <a:srgbClr val="FF6600"/>
    <a:srgbClr val="FF33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02" autoAdjust="0"/>
    <p:restoredTop sz="96041" autoAdjust="0"/>
  </p:normalViewPr>
  <p:slideViewPr>
    <p:cSldViewPr snapToGrid="0">
      <p:cViewPr varScale="1">
        <p:scale>
          <a:sx n="78" d="100"/>
          <a:sy n="78" d="100"/>
        </p:scale>
        <p:origin x="630" y="27"/>
      </p:cViewPr>
      <p:guideLst>
        <p:guide orient="horz" pos="2136"/>
        <p:guide pos="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3" d="100"/>
          <a:sy n="43" d="100"/>
        </p:scale>
        <p:origin x="-2040" y="-90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de-DE"/>
              <a:t>Ø-Note (Schulnote)</a:t>
            </a:r>
          </a:p>
        </c:rich>
      </c:tx>
      <c:layout>
        <c:manualLayout>
          <c:xMode val="edge"/>
          <c:yMode val="edge"/>
          <c:x val="0.40700582562455451"/>
          <c:y val="2.0270243997278118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55"/>
      <c:rotY val="20"/>
      <c:depthPercent val="5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7022518765638032"/>
          <c:y val="0.10675675675675675"/>
          <c:w val="0.72060050041701407"/>
          <c:h val="0.43918918918918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'Auswertung vertikal'!$D$6</c:f>
              <c:strCache>
                <c:ptCount val="1"/>
                <c:pt idx="0">
                  <c:v>(Ø-Note bzw. Anteil in %)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FF62-4680-A77C-F16C3EEE5571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FF62-4680-A77C-F16C3EEE5571}"/>
              </c:ext>
            </c:extLst>
          </c:dPt>
          <c:cat>
            <c:strRef>
              <c:f>('Auswertung vertikal'!$C$7,'Auswertung vertikal'!$C$8,'Auswertung vertikal'!$C$9,'Auswertung vertikal'!$C$10,'Auswertung vertikal'!$C$11,'Auswertung vertikal'!$C$12,'Auswertung vertikal'!$C$13)</c:f>
              <c:strCache>
                <c:ptCount val="7"/>
                <c:pt idx="0">
                  <c:v>1) Zufriedenheit mit DMP-Datenstelle allgemein</c:v>
                </c:pt>
                <c:pt idx="1">
                  <c:v>2) Freundlichkeit des Gesprächspartners</c:v>
                </c:pt>
                <c:pt idx="2">
                  <c:v>3) Kompetenz des Gesprächspartners</c:v>
                </c:pt>
                <c:pt idx="3">
                  <c:v>4) Eingehen auf Kundenwünsche</c:v>
                </c:pt>
                <c:pt idx="4">
                  <c:v>5) Telefonische Erreichbarkeit bei diesem Kontakt</c:v>
                </c:pt>
                <c:pt idx="5">
                  <c:v>6) Falls keine direkte telefon. Erreichbarkeit bei diesem Kontakt möglich war, erfolgte Rückruf zeitnah</c:v>
                </c:pt>
                <c:pt idx="6">
                  <c:v>7) Wie wahrscheinlich ist es, dass Sie die Datenstelle weiterempfehlen würden (in Prozent)?</c:v>
                </c:pt>
              </c:strCache>
            </c:strRef>
          </c:cat>
          <c:val>
            <c:numRef>
              <c:f>('Auswertung vertikal'!$D$7,'Auswertung vertikal'!$D$8,'Auswertung vertikal'!$D$9,'Auswertung vertikal'!$D$10,'Auswertung vertikal'!$D$11,'Auswertung vertikal'!$D$12)</c:f>
              <c:numCache>
                <c:formatCode>0.00</c:formatCode>
                <c:ptCount val="6"/>
                <c:pt idx="0">
                  <c:v>1.625</c:v>
                </c:pt>
                <c:pt idx="1">
                  <c:v>1.481012658227848</c:v>
                </c:pt>
                <c:pt idx="2">
                  <c:v>1.5316455696202531</c:v>
                </c:pt>
                <c:pt idx="3">
                  <c:v>1.6582278481012658</c:v>
                </c:pt>
                <c:pt idx="4">
                  <c:v>1.3461538461538463</c:v>
                </c:pt>
                <c:pt idx="5">
                  <c:v>1.32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62-4680-A77C-F16C3EEE55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2801232"/>
        <c:axId val="212801624"/>
        <c:axId val="0"/>
      </c:bar3DChart>
      <c:catAx>
        <c:axId val="21280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6350">
            <a:noFill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21280162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2801624"/>
        <c:scaling>
          <c:orientation val="minMax"/>
          <c:max val="6"/>
          <c:min val="1"/>
        </c:scaling>
        <c:delete val="0"/>
        <c:axPos val="l"/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2128012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8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7788944723618091E-2"/>
          <c:y val="5.0096339113680152E-2"/>
          <c:w val="0.74371859296482423"/>
          <c:h val="0.8477842003853564"/>
        </c:manualLayout>
      </c:layout>
      <c:bar3DChart>
        <c:barDir val="col"/>
        <c:grouping val="clustered"/>
        <c:varyColors val="0"/>
        <c:ser>
          <c:idx val="6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66CC"/>
            </a:solidFill>
            <a:ln w="1670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DSiE allgemein</c:v>
                </c:pt>
                <c:pt idx="1">
                  <c:v>Freundlichkeit</c:v>
                </c:pt>
                <c:pt idx="2">
                  <c:v>Kompetenz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0-134B-4FDA-A46B-B60ED4003412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Jahr 2008</c:v>
                </c:pt>
              </c:strCache>
            </c:strRef>
          </c:tx>
          <c:spPr>
            <a:solidFill>
              <a:srgbClr val="0000CC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</c:spPr>
          <c:invertIfNegative val="0"/>
          <c:cat>
            <c:strRef>
              <c:f>Sheet1!$B$1:$D$1</c:f>
              <c:strCache>
                <c:ptCount val="3"/>
                <c:pt idx="0">
                  <c:v>DSiE allgemein</c:v>
                </c:pt>
                <c:pt idx="1">
                  <c:v>Freundlichkeit</c:v>
                </c:pt>
                <c:pt idx="2">
                  <c:v>Kompetenz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2.89</c:v>
                </c:pt>
                <c:pt idx="1">
                  <c:v>1.76</c:v>
                </c:pt>
                <c:pt idx="2">
                  <c:v>2.12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4B-4FDA-A46B-B60ED4003412}"/>
            </c:ext>
          </c:extLst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Jahr 2009</c:v>
                </c:pt>
              </c:strCache>
            </c:strRef>
          </c:tx>
          <c:spPr>
            <a:solidFill>
              <a:srgbClr val="33CCFF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DSiE allgemein</c:v>
                </c:pt>
                <c:pt idx="1">
                  <c:v>Freundlichkeit</c:v>
                </c:pt>
                <c:pt idx="2">
                  <c:v>Kompetenz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2.4300000000000002</c:v>
                </c:pt>
                <c:pt idx="1">
                  <c:v>1.59</c:v>
                </c:pt>
                <c:pt idx="2">
                  <c:v>1.83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4B-4FDA-A46B-B60ED4003412}"/>
            </c:ext>
          </c:extLst>
        </c:ser>
        <c:ser>
          <c:idx val="2"/>
          <c:order val="3"/>
          <c:tx>
            <c:strRef>
              <c:f>Sheet1!$A$5</c:f>
              <c:strCache>
                <c:ptCount val="1"/>
                <c:pt idx="0">
                  <c:v>Jahr 2010</c:v>
                </c:pt>
              </c:strCache>
            </c:strRef>
          </c:tx>
          <c:spPr>
            <a:solidFill>
              <a:srgbClr val="33CC33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DSiE allgemein</c:v>
                </c:pt>
                <c:pt idx="1">
                  <c:v>Freundlichkeit</c:v>
                </c:pt>
                <c:pt idx="2">
                  <c:v>Kompetenz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2.02</c:v>
                </c:pt>
                <c:pt idx="1">
                  <c:v>1.52</c:v>
                </c:pt>
                <c:pt idx="2">
                  <c:v>1.58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4B-4FDA-A46B-B60ED4003412}"/>
            </c:ext>
          </c:extLst>
        </c:ser>
        <c:ser>
          <c:idx val="3"/>
          <c:order val="4"/>
          <c:tx>
            <c:strRef>
              <c:f>Sheet1!$A$6</c:f>
              <c:strCache>
                <c:ptCount val="1"/>
                <c:pt idx="0">
                  <c:v>Jahr 2011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DSiE allgemein</c:v>
                </c:pt>
                <c:pt idx="1">
                  <c:v>Freundlichkeit</c:v>
                </c:pt>
                <c:pt idx="2">
                  <c:v>Kompetenz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3"/>
                <c:pt idx="0">
                  <c:v>2.02</c:v>
                </c:pt>
                <c:pt idx="1">
                  <c:v>1.54</c:v>
                </c:pt>
                <c:pt idx="2">
                  <c:v>1.65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4B-4FDA-A46B-B60ED4003412}"/>
            </c:ext>
          </c:extLst>
        </c:ser>
        <c:ser>
          <c:idx val="4"/>
          <c:order val="5"/>
          <c:tx>
            <c:strRef>
              <c:f>Sheet1!$A$7</c:f>
              <c:strCache>
                <c:ptCount val="1"/>
                <c:pt idx="0">
                  <c:v>Jahr 2012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DSiE allgemein</c:v>
                </c:pt>
                <c:pt idx="1">
                  <c:v>Freundlichkeit</c:v>
                </c:pt>
                <c:pt idx="2">
                  <c:v>Kompetenz</c:v>
                </c:pt>
              </c:strCache>
            </c:strRef>
          </c:cat>
          <c:val>
            <c:numRef>
              <c:f>Sheet1!$B$7:$D$7</c:f>
              <c:numCache>
                <c:formatCode>General</c:formatCode>
                <c:ptCount val="3"/>
                <c:pt idx="0">
                  <c:v>1.89</c:v>
                </c:pt>
                <c:pt idx="1">
                  <c:v>1.62</c:v>
                </c:pt>
                <c:pt idx="2">
                  <c:v>1.65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34B-4FDA-A46B-B60ED4003412}"/>
            </c:ext>
          </c:extLst>
        </c:ser>
        <c:ser>
          <c:idx val="5"/>
          <c:order val="6"/>
          <c:tx>
            <c:strRef>
              <c:f>Sheet1!$A$8</c:f>
              <c:strCache>
                <c:ptCount val="1"/>
                <c:pt idx="0">
                  <c:v>Jahr 2013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Sheet1!$B$1:$D$1</c:f>
              <c:strCache>
                <c:ptCount val="3"/>
                <c:pt idx="0">
                  <c:v>DSiE allgemein</c:v>
                </c:pt>
                <c:pt idx="1">
                  <c:v>Freundlichkeit</c:v>
                </c:pt>
                <c:pt idx="2">
                  <c:v>Kompetenz</c:v>
                </c:pt>
              </c:strCache>
            </c:strRef>
          </c:cat>
          <c:val>
            <c:numRef>
              <c:f>Sheet1!$B$8:$D$8</c:f>
              <c:numCache>
                <c:formatCode>General</c:formatCode>
                <c:ptCount val="3"/>
                <c:pt idx="0">
                  <c:v>1.92</c:v>
                </c:pt>
                <c:pt idx="1">
                  <c:v>1.77</c:v>
                </c:pt>
                <c:pt idx="2">
                  <c:v>1.78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34B-4FDA-A46B-B60ED4003412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Jahr 2014</c:v>
                </c:pt>
              </c:strCache>
            </c:strRef>
          </c:tx>
          <c:spPr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DSiE allgemein</c:v>
                </c:pt>
                <c:pt idx="1">
                  <c:v>Freundlichkeit</c:v>
                </c:pt>
                <c:pt idx="2">
                  <c:v>Kompetenz</c:v>
                </c:pt>
              </c:strCache>
            </c:strRef>
          </c:cat>
          <c:val>
            <c:numRef>
              <c:f>Sheet1!$B$9:$D$9</c:f>
              <c:numCache>
                <c:formatCode>General</c:formatCode>
                <c:ptCount val="3"/>
                <c:pt idx="0">
                  <c:v>1.71</c:v>
                </c:pt>
                <c:pt idx="1">
                  <c:v>1.5</c:v>
                </c:pt>
                <c:pt idx="2">
                  <c:v>1.52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34B-4FDA-A46B-B60ED4003412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Jahr 2015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DSiE allgemein</c:v>
                </c:pt>
                <c:pt idx="1">
                  <c:v>Freundlichkeit</c:v>
                </c:pt>
                <c:pt idx="2">
                  <c:v>Kompetenz</c:v>
                </c:pt>
              </c:strCache>
            </c:strRef>
          </c:cat>
          <c:val>
            <c:numRef>
              <c:f>Sheet1!$B$10:$D$10</c:f>
              <c:numCache>
                <c:formatCode>General</c:formatCode>
                <c:ptCount val="3"/>
                <c:pt idx="0">
                  <c:v>1.67</c:v>
                </c:pt>
                <c:pt idx="1">
                  <c:v>1.55</c:v>
                </c:pt>
                <c:pt idx="2">
                  <c:v>1.55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34B-4FDA-A46B-B60ED4003412}"/>
            </c:ext>
          </c:extLst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Jahr 2016</c:v>
                </c:pt>
              </c:strCache>
            </c:strRef>
          </c:tx>
          <c:spPr>
            <a:solidFill>
              <a:schemeClr val="accent6"/>
            </a:solidFill>
            <a:ln w="12700" cap="flat" cmpd="sng" algn="ctr">
              <a:solidFill>
                <a:schemeClr val="accent6">
                  <a:shade val="50000"/>
                </a:schemeClr>
              </a:solidFill>
              <a:prstDash val="solid"/>
              <a:miter lim="8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A-134B-4FDA-A46B-B60ED4003412}"/>
              </c:ext>
            </c:extLst>
          </c:dPt>
          <c:cat>
            <c:strRef>
              <c:f>Sheet1!$B$1:$D$1</c:f>
              <c:strCache>
                <c:ptCount val="3"/>
                <c:pt idx="0">
                  <c:v>DSiE allgemein</c:v>
                </c:pt>
                <c:pt idx="1">
                  <c:v>Freundlichkeit</c:v>
                </c:pt>
                <c:pt idx="2">
                  <c:v>Kompetenz</c:v>
                </c:pt>
              </c:strCache>
            </c:strRef>
          </c:cat>
          <c:val>
            <c:numRef>
              <c:f>Sheet1!$B$11:$D$11</c:f>
              <c:numCache>
                <c:formatCode>General</c:formatCode>
                <c:ptCount val="3"/>
                <c:pt idx="0">
                  <c:v>1.71</c:v>
                </c:pt>
                <c:pt idx="1">
                  <c:v>1.63</c:v>
                </c:pt>
                <c:pt idx="2">
                  <c:v>1.59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34B-4FDA-A46B-B60ED4003412}"/>
            </c:ext>
          </c:extLst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Jahr 2017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DSiE allgemein</c:v>
                </c:pt>
                <c:pt idx="1">
                  <c:v>Freundlichkeit</c:v>
                </c:pt>
                <c:pt idx="2">
                  <c:v>Kompetenz</c:v>
                </c:pt>
              </c:strCache>
            </c:strRef>
          </c:cat>
          <c:val>
            <c:numRef>
              <c:f>Sheet1!$B$12:$D$12</c:f>
              <c:numCache>
                <c:formatCode>General</c:formatCode>
                <c:ptCount val="3"/>
                <c:pt idx="0">
                  <c:v>1.81</c:v>
                </c:pt>
                <c:pt idx="1">
                  <c:v>1.75</c:v>
                </c:pt>
                <c:pt idx="2">
                  <c:v>1.67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34B-4FDA-A46B-B60ED4003412}"/>
            </c:ext>
          </c:extLst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Jahr 2018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DSiE allgemein</c:v>
                </c:pt>
                <c:pt idx="1">
                  <c:v>Freundlichkeit</c:v>
                </c:pt>
                <c:pt idx="2">
                  <c:v>Kompetenz</c:v>
                </c:pt>
              </c:strCache>
            </c:strRef>
          </c:cat>
          <c:val>
            <c:numRef>
              <c:f>Sheet1!$B$13:$D$13</c:f>
              <c:numCache>
                <c:formatCode>General</c:formatCode>
                <c:ptCount val="3"/>
                <c:pt idx="0">
                  <c:v>1.67</c:v>
                </c:pt>
                <c:pt idx="1">
                  <c:v>1.63</c:v>
                </c:pt>
                <c:pt idx="2">
                  <c:v>1.58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34B-4FDA-A46B-B60ED4003412}"/>
            </c:ext>
          </c:extLst>
        </c:ser>
        <c:ser>
          <c:idx val="12"/>
          <c:order val="12"/>
          <c:tx>
            <c:strRef>
              <c:f>Sheet1!$A$14</c:f>
              <c:strCache>
                <c:ptCount val="1"/>
                <c:pt idx="0">
                  <c:v>Jahr 2019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DSiE allgemein</c:v>
                </c:pt>
                <c:pt idx="1">
                  <c:v>Freundlichkeit</c:v>
                </c:pt>
                <c:pt idx="2">
                  <c:v>Kompetenz</c:v>
                </c:pt>
              </c:strCache>
            </c:strRef>
          </c:cat>
          <c:val>
            <c:numRef>
              <c:f>Sheet1!$B$14:$D$14</c:f>
              <c:numCache>
                <c:formatCode>General</c:formatCode>
                <c:ptCount val="3"/>
                <c:pt idx="0">
                  <c:v>1.78</c:v>
                </c:pt>
                <c:pt idx="1">
                  <c:v>1.64</c:v>
                </c:pt>
                <c:pt idx="2">
                  <c:v>1.64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34B-4FDA-A46B-B60ED4003412}"/>
            </c:ext>
          </c:extLst>
        </c:ser>
        <c:ser>
          <c:idx val="13"/>
          <c:order val="13"/>
          <c:tx>
            <c:strRef>
              <c:f>Sheet1!$A$15</c:f>
              <c:strCache>
                <c:ptCount val="1"/>
                <c:pt idx="0">
                  <c:v>Jahr 2020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DSiE allgemein</c:v>
                </c:pt>
                <c:pt idx="1">
                  <c:v>Freundlichkeit</c:v>
                </c:pt>
                <c:pt idx="2">
                  <c:v>Kompetenz</c:v>
                </c:pt>
              </c:strCache>
            </c:strRef>
          </c:cat>
          <c:val>
            <c:numRef>
              <c:f>Sheet1!$B$15:$D$15</c:f>
              <c:numCache>
                <c:formatCode>General</c:formatCode>
                <c:ptCount val="3"/>
                <c:pt idx="0">
                  <c:v>1.66</c:v>
                </c:pt>
                <c:pt idx="1">
                  <c:v>1.46</c:v>
                </c:pt>
                <c:pt idx="2">
                  <c:v>1.46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34B-4FDA-A46B-B60ED4003412}"/>
            </c:ext>
          </c:extLst>
        </c:ser>
        <c:ser>
          <c:idx val="14"/>
          <c:order val="14"/>
          <c:tx>
            <c:strRef>
              <c:f>Sheet1!$A$16</c:f>
              <c:strCache>
                <c:ptCount val="1"/>
                <c:pt idx="0">
                  <c:v>Jahr 2021</c:v>
                </c:pt>
              </c:strCache>
            </c:strRef>
          </c:tx>
          <c:spPr>
            <a:solidFill>
              <a:srgbClr val="FFFF99"/>
            </a:solidFill>
          </c:spPr>
          <c:invertIfNegative val="0"/>
          <c:cat>
            <c:strRef>
              <c:f>Sheet1!$B$1:$D$1</c:f>
              <c:strCache>
                <c:ptCount val="3"/>
                <c:pt idx="0">
                  <c:v>DSiE allgemein</c:v>
                </c:pt>
                <c:pt idx="1">
                  <c:v>Freundlichkeit</c:v>
                </c:pt>
                <c:pt idx="2">
                  <c:v>Kompetenz</c:v>
                </c:pt>
              </c:strCache>
            </c:strRef>
          </c:cat>
          <c:val>
            <c:numRef>
              <c:f>Sheet1!$B$16:$D$16</c:f>
              <c:numCache>
                <c:formatCode>General</c:formatCode>
                <c:ptCount val="3"/>
                <c:pt idx="0">
                  <c:v>1.71</c:v>
                </c:pt>
                <c:pt idx="1">
                  <c:v>1.48</c:v>
                </c:pt>
                <c:pt idx="2">
                  <c:v>1.54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34B-4FDA-A46B-B60ED4003412}"/>
            </c:ext>
          </c:extLst>
        </c:ser>
        <c:ser>
          <c:idx val="15"/>
          <c:order val="15"/>
          <c:tx>
            <c:strRef>
              <c:f>Sheet1!$A$17</c:f>
              <c:strCache>
                <c:ptCount val="1"/>
                <c:pt idx="0">
                  <c:v>Jahr 2022 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DSiE allgemein</c:v>
                </c:pt>
                <c:pt idx="1">
                  <c:v>Freundlichkeit</c:v>
                </c:pt>
                <c:pt idx="2">
                  <c:v>Kompetenz</c:v>
                </c:pt>
              </c:strCache>
            </c:strRef>
          </c:cat>
          <c:val>
            <c:numRef>
              <c:f>Sheet1!$B$17:$D$17</c:f>
              <c:numCache>
                <c:formatCode>General</c:formatCode>
                <c:ptCount val="3"/>
                <c:pt idx="0">
                  <c:v>1.6</c:v>
                </c:pt>
                <c:pt idx="1">
                  <c:v>1.5</c:v>
                </c:pt>
                <c:pt idx="2">
                  <c:v>1.44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134B-4FDA-A46B-B60ED4003412}"/>
            </c:ext>
          </c:extLst>
        </c:ser>
        <c:ser>
          <c:idx val="16"/>
          <c:order val="16"/>
          <c:tx>
            <c:strRef>
              <c:f>Sheet1!$A$18</c:f>
              <c:strCache>
                <c:ptCount val="1"/>
                <c:pt idx="0">
                  <c:v>Jahr 2023 Q2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DSiE allgemein</c:v>
                </c:pt>
                <c:pt idx="1">
                  <c:v>Freundlichkeit</c:v>
                </c:pt>
                <c:pt idx="2">
                  <c:v>Kompetenz</c:v>
                </c:pt>
              </c:strCache>
            </c:strRef>
          </c:cat>
          <c:val>
            <c:numRef>
              <c:f>Sheet1!$B$18:$D$18</c:f>
              <c:numCache>
                <c:formatCode>General</c:formatCode>
                <c:ptCount val="3"/>
                <c:pt idx="0">
                  <c:v>1.81</c:v>
                </c:pt>
                <c:pt idx="1">
                  <c:v>1.55</c:v>
                </c:pt>
                <c:pt idx="2">
                  <c:v>1.57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34B-4FDA-A46B-B60ED4003412}"/>
            </c:ext>
          </c:extLst>
        </c:ser>
        <c:ser>
          <c:idx val="17"/>
          <c:order val="17"/>
          <c:tx>
            <c:strRef>
              <c:f>Sheet1!$A$19</c:f>
              <c:strCache>
                <c:ptCount val="1"/>
                <c:pt idx="0">
                  <c:v>Jahr 2023 Q4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DSiE allgemein</c:v>
                </c:pt>
                <c:pt idx="1">
                  <c:v>Freundlichkeit</c:v>
                </c:pt>
                <c:pt idx="2">
                  <c:v>Kompetenz</c:v>
                </c:pt>
              </c:strCache>
            </c:strRef>
          </c:cat>
          <c:val>
            <c:numRef>
              <c:f>Sheet1!$B$19:$D$19</c:f>
              <c:numCache>
                <c:formatCode>General</c:formatCode>
                <c:ptCount val="3"/>
                <c:pt idx="0">
                  <c:v>1.63</c:v>
                </c:pt>
                <c:pt idx="1">
                  <c:v>1.48</c:v>
                </c:pt>
                <c:pt idx="2">
                  <c:v>1.53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D6-494D-AB8D-84DCF15C1E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52272472"/>
        <c:axId val="452272864"/>
        <c:axId val="0"/>
        <c:extLst/>
      </c:bar3DChart>
      <c:catAx>
        <c:axId val="452272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17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16" b="1" i="0" u="none" strike="noStrike" baseline="3000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452272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52272864"/>
        <c:scaling>
          <c:orientation val="minMax"/>
          <c:max val="6"/>
          <c:min val="1"/>
        </c:scaling>
        <c:delete val="0"/>
        <c:axPos val="l"/>
        <c:majorGridlines>
          <c:spPr>
            <a:ln w="4177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17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4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452272472"/>
        <c:crosses val="autoZero"/>
        <c:crossBetween val="between"/>
      </c:valAx>
      <c:spPr>
        <a:noFill/>
        <a:ln w="33418">
          <a:noFill/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6921307680221895"/>
          <c:y val="0.17886357976028808"/>
          <c:w val="0.12852133025169815"/>
          <c:h val="0.80784153780198908"/>
        </c:manualLayout>
      </c:layout>
      <c:overlay val="0"/>
      <c:spPr>
        <a:noFill/>
        <a:ln w="4177">
          <a:solidFill>
            <a:schemeClr val="tx1"/>
          </a:solidFill>
          <a:prstDash val="solid"/>
        </a:ln>
      </c:spPr>
      <c:txPr>
        <a:bodyPr/>
        <a:lstStyle/>
        <a:p>
          <a:pPr>
            <a:defRPr sz="121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3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8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solidFill>
          <a:schemeClr val="bg1"/>
        </a:solidFill>
        <a:ln w="12700">
          <a:solidFill>
            <a:schemeClr val="tx1"/>
          </a:solidFill>
          <a:prstDash val="solid"/>
        </a:ln>
      </c:spPr>
    </c:sideWall>
    <c:backWall>
      <c:thickness val="0"/>
      <c:spPr>
        <a:solidFill>
          <a:schemeClr val="bg1"/>
        </a:solidFill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7788944723618091E-2"/>
          <c:y val="5.0096339113680152E-2"/>
          <c:w val="0.74371859296482423"/>
          <c:h val="0.8477842003853564"/>
        </c:manualLayout>
      </c:layout>
      <c:bar3DChart>
        <c:barDir val="col"/>
        <c:grouping val="clustered"/>
        <c:varyColors val="0"/>
        <c:ser>
          <c:idx val="6"/>
          <c:order val="0"/>
          <c:tx>
            <c:strRef>
              <c:f>Sheet1!$A$2:$D$2</c:f>
              <c:strCache>
                <c:ptCount val="4"/>
                <c:pt idx="0">
                  <c:v>Jahr 2008</c:v>
                </c:pt>
              </c:strCache>
            </c:strRef>
          </c:tx>
          <c:spPr>
            <a:solidFill>
              <a:srgbClr val="0000CC"/>
            </a:solidFill>
            <a:ln w="1670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Sheet1!$E$1:$G$1</c:f>
              <c:strCache>
                <c:ptCount val="3"/>
                <c:pt idx="0">
                  <c:v>Kundenwünsche</c:v>
                </c:pt>
                <c:pt idx="1">
                  <c:v>Erreichbarkeit</c:v>
                </c:pt>
                <c:pt idx="2">
                  <c:v>Rückruf</c:v>
                </c:pt>
              </c:strCache>
            </c:strRef>
          </c:cat>
          <c:val>
            <c:numRef>
              <c:f>Sheet1!$E$2:$G$2</c:f>
              <c:numCache>
                <c:formatCode>General</c:formatCode>
                <c:ptCount val="3"/>
                <c:pt idx="0">
                  <c:v>2.16</c:v>
                </c:pt>
                <c:pt idx="1">
                  <c:v>3.16</c:v>
                </c:pt>
                <c:pt idx="2">
                  <c:v>2.78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85-43AF-94B7-EF491A39B7D6}"/>
            </c:ext>
          </c:extLst>
        </c:ser>
        <c:ser>
          <c:idx val="7"/>
          <c:order val="1"/>
          <c:tx>
            <c:strRef>
              <c:f>Sheet1!$A$3:$D$3</c:f>
              <c:strCache>
                <c:ptCount val="4"/>
                <c:pt idx="0">
                  <c:v>Jahr 2009</c:v>
                </c:pt>
              </c:strCache>
            </c:strRef>
          </c:tx>
          <c:spPr>
            <a:solidFill>
              <a:srgbClr val="33CCFF"/>
            </a:solidFill>
            <a:ln w="1670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Sheet1!$E$1:$G$1</c:f>
              <c:strCache>
                <c:ptCount val="3"/>
                <c:pt idx="0">
                  <c:v>Kundenwünsche</c:v>
                </c:pt>
                <c:pt idx="1">
                  <c:v>Erreichbarkeit</c:v>
                </c:pt>
                <c:pt idx="2">
                  <c:v>Rückruf</c:v>
                </c:pt>
              </c:strCache>
            </c:strRef>
          </c:cat>
          <c:val>
            <c:numRef>
              <c:f>Sheet1!$E$3:$G$3</c:f>
              <c:numCache>
                <c:formatCode>General</c:formatCode>
                <c:ptCount val="3"/>
                <c:pt idx="0">
                  <c:v>1.75</c:v>
                </c:pt>
                <c:pt idx="1">
                  <c:v>2.6</c:v>
                </c:pt>
                <c:pt idx="2">
                  <c:v>2.19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85-43AF-94B7-EF491A39B7D6}"/>
            </c:ext>
          </c:extLst>
        </c:ser>
        <c:ser>
          <c:idx val="8"/>
          <c:order val="2"/>
          <c:tx>
            <c:strRef>
              <c:f>Sheet1!$A$4:$D$4</c:f>
              <c:strCache>
                <c:ptCount val="4"/>
                <c:pt idx="0">
                  <c:v>Jahr 2010</c:v>
                </c:pt>
              </c:strCache>
            </c:strRef>
          </c:tx>
          <c:spPr>
            <a:solidFill>
              <a:srgbClr val="00B050"/>
            </a:solidFill>
            <a:ln w="1670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Sheet1!$E$1:$G$1</c:f>
              <c:strCache>
                <c:ptCount val="3"/>
                <c:pt idx="0">
                  <c:v>Kundenwünsche</c:v>
                </c:pt>
                <c:pt idx="1">
                  <c:v>Erreichbarkeit</c:v>
                </c:pt>
                <c:pt idx="2">
                  <c:v>Rückruf</c:v>
                </c:pt>
              </c:strCache>
            </c:strRef>
          </c:cat>
          <c:val>
            <c:numRef>
              <c:f>Sheet1!$E$4:$G$4</c:f>
              <c:numCache>
                <c:formatCode>General</c:formatCode>
                <c:ptCount val="3"/>
                <c:pt idx="0">
                  <c:v>1.66</c:v>
                </c:pt>
                <c:pt idx="1">
                  <c:v>2.1800000000000002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85-43AF-94B7-EF491A39B7D6}"/>
            </c:ext>
          </c:extLst>
        </c:ser>
        <c:ser>
          <c:idx val="9"/>
          <c:order val="3"/>
          <c:tx>
            <c:strRef>
              <c:f>Sheet1!$A$5:$D$5</c:f>
              <c:strCache>
                <c:ptCount val="4"/>
                <c:pt idx="0">
                  <c:v>Jahr 2011</c:v>
                </c:pt>
              </c:strCache>
            </c:strRef>
          </c:tx>
          <c:spPr>
            <a:solidFill>
              <a:srgbClr val="FFFF00"/>
            </a:solidFill>
            <a:ln w="1670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Sheet1!$E$1:$G$1</c:f>
              <c:strCache>
                <c:ptCount val="3"/>
                <c:pt idx="0">
                  <c:v>Kundenwünsche</c:v>
                </c:pt>
                <c:pt idx="1">
                  <c:v>Erreichbarkeit</c:v>
                </c:pt>
                <c:pt idx="2">
                  <c:v>Rückruf</c:v>
                </c:pt>
              </c:strCache>
            </c:strRef>
          </c:cat>
          <c:val>
            <c:numRef>
              <c:f>Sheet1!$E$5:$G$5</c:f>
              <c:numCache>
                <c:formatCode>General</c:formatCode>
                <c:ptCount val="3"/>
                <c:pt idx="0">
                  <c:v>1.7</c:v>
                </c:pt>
                <c:pt idx="1">
                  <c:v>2.25</c:v>
                </c:pt>
                <c:pt idx="2">
                  <c:v>1.94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85-43AF-94B7-EF491A39B7D6}"/>
            </c:ext>
          </c:extLst>
        </c:ser>
        <c:ser>
          <c:idx val="10"/>
          <c:order val="4"/>
          <c:tx>
            <c:strRef>
              <c:f>Sheet1!$A$6:$D$6</c:f>
              <c:strCache>
                <c:ptCount val="4"/>
                <c:pt idx="0">
                  <c:v>Jahr 2012</c:v>
                </c:pt>
              </c:strCache>
            </c:strRef>
          </c:tx>
          <c:spPr>
            <a:solidFill>
              <a:srgbClr val="FF0000"/>
            </a:solidFill>
            <a:ln w="1670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Sheet1!$E$1:$G$1</c:f>
              <c:strCache>
                <c:ptCount val="3"/>
                <c:pt idx="0">
                  <c:v>Kundenwünsche</c:v>
                </c:pt>
                <c:pt idx="1">
                  <c:v>Erreichbarkeit</c:v>
                </c:pt>
                <c:pt idx="2">
                  <c:v>Rückruf</c:v>
                </c:pt>
              </c:strCache>
            </c:strRef>
          </c:cat>
          <c:val>
            <c:numRef>
              <c:f>Sheet1!$E$6:$G$6</c:f>
              <c:numCache>
                <c:formatCode>General</c:formatCode>
                <c:ptCount val="3"/>
                <c:pt idx="0">
                  <c:v>1.63</c:v>
                </c:pt>
                <c:pt idx="1">
                  <c:v>1.92</c:v>
                </c:pt>
                <c:pt idx="2">
                  <c:v>1.72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85-43AF-94B7-EF491A39B7D6}"/>
            </c:ext>
          </c:extLst>
        </c:ser>
        <c:ser>
          <c:idx val="11"/>
          <c:order val="5"/>
          <c:tx>
            <c:strRef>
              <c:f>Sheet1!$A$7:$D$7</c:f>
              <c:strCache>
                <c:ptCount val="4"/>
                <c:pt idx="0">
                  <c:v>Jahr 2013</c:v>
                </c:pt>
              </c:strCache>
            </c:strRef>
          </c:tx>
          <c:spPr>
            <a:solidFill>
              <a:srgbClr val="92D050"/>
            </a:solidFill>
            <a:ln w="1670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Sheet1!$E$1:$G$1</c:f>
              <c:strCache>
                <c:ptCount val="3"/>
                <c:pt idx="0">
                  <c:v>Kundenwünsche</c:v>
                </c:pt>
                <c:pt idx="1">
                  <c:v>Erreichbarkeit</c:v>
                </c:pt>
                <c:pt idx="2">
                  <c:v>Rückruf</c:v>
                </c:pt>
              </c:strCache>
            </c:strRef>
          </c:cat>
          <c:val>
            <c:numRef>
              <c:f>Sheet1!$E$7:$G$7</c:f>
              <c:numCache>
                <c:formatCode>General</c:formatCode>
                <c:ptCount val="3"/>
                <c:pt idx="0">
                  <c:v>1.83</c:v>
                </c:pt>
                <c:pt idx="1">
                  <c:v>2.2200000000000002</c:v>
                </c:pt>
                <c:pt idx="2">
                  <c:v>1.89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985-43AF-94B7-EF491A39B7D6}"/>
            </c:ext>
          </c:extLst>
        </c:ser>
        <c:ser>
          <c:idx val="0"/>
          <c:order val="6"/>
          <c:tx>
            <c:strRef>
              <c:f>Sheet1!$A$8:$D$8</c:f>
              <c:strCache>
                <c:ptCount val="4"/>
                <c:pt idx="0">
                  <c:v>Jahr 2014</c:v>
                </c:pt>
              </c:strCache>
            </c:strRef>
          </c:tx>
          <c:spPr>
            <a:solidFill>
              <a:schemeClr val="accent1"/>
            </a:solidFill>
            <a:ln w="1670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Sheet1!$E$1:$G$1</c:f>
              <c:strCache>
                <c:ptCount val="3"/>
                <c:pt idx="0">
                  <c:v>Kundenwünsche</c:v>
                </c:pt>
                <c:pt idx="1">
                  <c:v>Erreichbarkeit</c:v>
                </c:pt>
                <c:pt idx="2">
                  <c:v>Rückruf</c:v>
                </c:pt>
              </c:strCache>
            </c:strRef>
          </c:cat>
          <c:val>
            <c:numRef>
              <c:f>Sheet1!$E$8:$G$8</c:f>
              <c:numCache>
                <c:formatCode>General</c:formatCode>
                <c:ptCount val="3"/>
                <c:pt idx="0">
                  <c:v>1.57</c:v>
                </c:pt>
                <c:pt idx="1">
                  <c:v>1.9</c:v>
                </c:pt>
                <c:pt idx="2">
                  <c:v>1.69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985-43AF-94B7-EF491A39B7D6}"/>
            </c:ext>
          </c:extLst>
        </c:ser>
        <c:ser>
          <c:idx val="4"/>
          <c:order val="7"/>
          <c:tx>
            <c:strRef>
              <c:f>Sheet1!$A$9:$D$9</c:f>
              <c:strCache>
                <c:ptCount val="4"/>
                <c:pt idx="0">
                  <c:v>Jahr 2015</c:v>
                </c:pt>
              </c:strCache>
            </c:strRef>
          </c:tx>
          <c:spPr>
            <a:solidFill>
              <a:srgbClr val="002060"/>
            </a:solidFill>
            <a:ln w="1670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Sheet1!$E$1:$G$1</c:f>
              <c:strCache>
                <c:ptCount val="3"/>
                <c:pt idx="0">
                  <c:v>Kundenwünsche</c:v>
                </c:pt>
                <c:pt idx="1">
                  <c:v>Erreichbarkeit</c:v>
                </c:pt>
                <c:pt idx="2">
                  <c:v>Rückruf</c:v>
                </c:pt>
              </c:strCache>
            </c:strRef>
          </c:cat>
          <c:val>
            <c:numRef>
              <c:f>Sheet1!$E$9:$G$9</c:f>
              <c:numCache>
                <c:formatCode>General</c:formatCode>
                <c:ptCount val="3"/>
                <c:pt idx="0">
                  <c:v>1.69</c:v>
                </c:pt>
                <c:pt idx="1">
                  <c:v>1.85</c:v>
                </c:pt>
                <c:pt idx="2">
                  <c:v>1.77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985-43AF-94B7-EF491A39B7D6}"/>
            </c:ext>
          </c:extLst>
        </c:ser>
        <c:ser>
          <c:idx val="5"/>
          <c:order val="8"/>
          <c:tx>
            <c:strRef>
              <c:f>Sheet1!$A$10:$D$10</c:f>
              <c:strCache>
                <c:ptCount val="4"/>
                <c:pt idx="0">
                  <c:v>Jahr 2016</c:v>
                </c:pt>
              </c:strCache>
            </c:strRef>
          </c:tx>
          <c:spPr>
            <a:solidFill>
              <a:schemeClr val="accent6"/>
            </a:solidFill>
            <a:ln w="1670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Sheet1!$E$1:$G$1</c:f>
              <c:strCache>
                <c:ptCount val="3"/>
                <c:pt idx="0">
                  <c:v>Kundenwünsche</c:v>
                </c:pt>
                <c:pt idx="1">
                  <c:v>Erreichbarkeit</c:v>
                </c:pt>
                <c:pt idx="2">
                  <c:v>Rückruf</c:v>
                </c:pt>
              </c:strCache>
            </c:strRef>
          </c:cat>
          <c:val>
            <c:numRef>
              <c:f>Sheet1!$E$10:$G$10</c:f>
              <c:numCache>
                <c:formatCode>General</c:formatCode>
                <c:ptCount val="3"/>
                <c:pt idx="0">
                  <c:v>1.71</c:v>
                </c:pt>
                <c:pt idx="1">
                  <c:v>1.62</c:v>
                </c:pt>
                <c:pt idx="2">
                  <c:v>1.75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985-43AF-94B7-EF491A39B7D6}"/>
            </c:ext>
          </c:extLst>
        </c:ser>
        <c:ser>
          <c:idx val="1"/>
          <c:order val="9"/>
          <c:tx>
            <c:strRef>
              <c:f>Sheet1!$A$11:$D$11</c:f>
              <c:strCache>
                <c:ptCount val="4"/>
                <c:pt idx="0">
                  <c:v>Jahr 2017</c:v>
                </c:pt>
              </c:strCache>
            </c:strRef>
          </c:tx>
          <c:spPr>
            <a:solidFill>
              <a:srgbClr val="C0C0C0"/>
            </a:solidFill>
            <a:ln>
              <a:solidFill>
                <a:schemeClr val="accent4"/>
              </a:solidFill>
            </a:ln>
          </c:spPr>
          <c:invertIfNegative val="0"/>
          <c:cat>
            <c:strRef>
              <c:f>Sheet1!$E$1:$G$1</c:f>
              <c:strCache>
                <c:ptCount val="3"/>
                <c:pt idx="0">
                  <c:v>Kundenwünsche</c:v>
                </c:pt>
                <c:pt idx="1">
                  <c:v>Erreichbarkeit</c:v>
                </c:pt>
                <c:pt idx="2">
                  <c:v>Rückruf</c:v>
                </c:pt>
              </c:strCache>
            </c:strRef>
          </c:cat>
          <c:val>
            <c:numRef>
              <c:f>Sheet1!$E$11:$G$11</c:f>
              <c:numCache>
                <c:formatCode>General</c:formatCode>
                <c:ptCount val="3"/>
                <c:pt idx="0">
                  <c:v>1.68</c:v>
                </c:pt>
                <c:pt idx="1">
                  <c:v>1.72</c:v>
                </c:pt>
                <c:pt idx="2">
                  <c:v>2.0099999999999998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985-43AF-94B7-EF491A39B7D6}"/>
            </c:ext>
          </c:extLst>
        </c:ser>
        <c:ser>
          <c:idx val="2"/>
          <c:order val="10"/>
          <c:tx>
            <c:strRef>
              <c:f>Sheet1!$A$12:$D$12</c:f>
              <c:strCache>
                <c:ptCount val="4"/>
                <c:pt idx="0">
                  <c:v>Jahr 2018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Sheet1!$E$1:$G$1</c:f>
              <c:strCache>
                <c:ptCount val="3"/>
                <c:pt idx="0">
                  <c:v>Kundenwünsche</c:v>
                </c:pt>
                <c:pt idx="1">
                  <c:v>Erreichbarkeit</c:v>
                </c:pt>
                <c:pt idx="2">
                  <c:v>Rückruf</c:v>
                </c:pt>
              </c:strCache>
            </c:strRef>
          </c:cat>
          <c:val>
            <c:numRef>
              <c:f>Sheet1!$E$12:$G$12</c:f>
              <c:numCache>
                <c:formatCode>General</c:formatCode>
                <c:ptCount val="3"/>
                <c:pt idx="0">
                  <c:v>1.68</c:v>
                </c:pt>
                <c:pt idx="1">
                  <c:v>1.54</c:v>
                </c:pt>
                <c:pt idx="2">
                  <c:v>1.85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985-43AF-94B7-EF491A39B7D6}"/>
            </c:ext>
          </c:extLst>
        </c:ser>
        <c:ser>
          <c:idx val="3"/>
          <c:order val="11"/>
          <c:tx>
            <c:strRef>
              <c:f>Sheet1!$A$13:$D$13</c:f>
              <c:strCache>
                <c:ptCount val="4"/>
                <c:pt idx="0">
                  <c:v>Jahr 2019</c:v>
                </c:pt>
              </c:strCache>
            </c:strRef>
          </c:tx>
          <c:invertIfNegative val="0"/>
          <c:cat>
            <c:strRef>
              <c:f>Sheet1!$E$1:$G$1</c:f>
              <c:strCache>
                <c:ptCount val="3"/>
                <c:pt idx="0">
                  <c:v>Kundenwünsche</c:v>
                </c:pt>
                <c:pt idx="1">
                  <c:v>Erreichbarkeit</c:v>
                </c:pt>
                <c:pt idx="2">
                  <c:v>Rückruf</c:v>
                </c:pt>
              </c:strCache>
            </c:strRef>
          </c:cat>
          <c:val>
            <c:numRef>
              <c:f>Sheet1!$E$13:$G$13</c:f>
              <c:numCache>
                <c:formatCode>General</c:formatCode>
                <c:ptCount val="3"/>
                <c:pt idx="0">
                  <c:v>1.73</c:v>
                </c:pt>
                <c:pt idx="1">
                  <c:v>1.62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985-43AF-94B7-EF491A39B7D6}"/>
            </c:ext>
          </c:extLst>
        </c:ser>
        <c:ser>
          <c:idx val="12"/>
          <c:order val="12"/>
          <c:tx>
            <c:strRef>
              <c:f>Sheet1!$A$14:$D$14</c:f>
              <c:strCache>
                <c:ptCount val="4"/>
                <c:pt idx="0">
                  <c:v>Jahr 2020</c:v>
                </c:pt>
              </c:strCache>
            </c:strRef>
          </c:tx>
          <c:invertIfNegative val="0"/>
          <c:cat>
            <c:strRef>
              <c:f>Sheet1!$E$1:$G$1</c:f>
              <c:strCache>
                <c:ptCount val="3"/>
                <c:pt idx="0">
                  <c:v>Kundenwünsche</c:v>
                </c:pt>
                <c:pt idx="1">
                  <c:v>Erreichbarkeit</c:v>
                </c:pt>
                <c:pt idx="2">
                  <c:v>Rückruf</c:v>
                </c:pt>
              </c:strCache>
            </c:strRef>
          </c:cat>
          <c:val>
            <c:numRef>
              <c:f>Sheet1!$E$14:$G$14</c:f>
              <c:numCache>
                <c:formatCode>General</c:formatCode>
                <c:ptCount val="3"/>
                <c:pt idx="0">
                  <c:v>1.55</c:v>
                </c:pt>
                <c:pt idx="1">
                  <c:v>1.55</c:v>
                </c:pt>
                <c:pt idx="2">
                  <c:v>1.69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985-43AF-94B7-EF491A39B7D6}"/>
            </c:ext>
          </c:extLst>
        </c:ser>
        <c:ser>
          <c:idx val="13"/>
          <c:order val="13"/>
          <c:tx>
            <c:strRef>
              <c:f>Sheet1!$A$15:$D$15</c:f>
              <c:strCache>
                <c:ptCount val="4"/>
                <c:pt idx="0">
                  <c:v>Jahr 2021</c:v>
                </c:pt>
              </c:strCache>
            </c:strRef>
          </c:tx>
          <c:spPr>
            <a:solidFill>
              <a:srgbClr val="FFFF99"/>
            </a:solidFill>
          </c:spPr>
          <c:invertIfNegative val="0"/>
          <c:cat>
            <c:strRef>
              <c:f>Sheet1!$E$1:$G$1</c:f>
              <c:strCache>
                <c:ptCount val="3"/>
                <c:pt idx="0">
                  <c:v>Kundenwünsche</c:v>
                </c:pt>
                <c:pt idx="1">
                  <c:v>Erreichbarkeit</c:v>
                </c:pt>
                <c:pt idx="2">
                  <c:v>Rückruf</c:v>
                </c:pt>
              </c:strCache>
            </c:strRef>
          </c:cat>
          <c:val>
            <c:numRef>
              <c:f>Sheet1!$E$15:$G$15</c:f>
              <c:numCache>
                <c:formatCode>General</c:formatCode>
                <c:ptCount val="3"/>
                <c:pt idx="0">
                  <c:v>1.61</c:v>
                </c:pt>
                <c:pt idx="1">
                  <c:v>1.45</c:v>
                </c:pt>
                <c:pt idx="2">
                  <c:v>1.83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985-43AF-94B7-EF491A39B7D6}"/>
            </c:ext>
          </c:extLst>
        </c:ser>
        <c:ser>
          <c:idx val="14"/>
          <c:order val="14"/>
          <c:tx>
            <c:strRef>
              <c:f>Sheet1!$A$16:$D$16</c:f>
              <c:strCache>
                <c:ptCount val="4"/>
                <c:pt idx="0">
                  <c:v>Jahr 2022</c:v>
                </c:pt>
              </c:strCache>
            </c:strRef>
          </c:tx>
          <c:invertIfNegative val="0"/>
          <c:cat>
            <c:strRef>
              <c:f>Sheet1!$E$1:$G$1</c:f>
              <c:strCache>
                <c:ptCount val="3"/>
                <c:pt idx="0">
                  <c:v>Kundenwünsche</c:v>
                </c:pt>
                <c:pt idx="1">
                  <c:v>Erreichbarkeit</c:v>
                </c:pt>
                <c:pt idx="2">
                  <c:v>Rückruf</c:v>
                </c:pt>
              </c:strCache>
            </c:strRef>
          </c:cat>
          <c:val>
            <c:numRef>
              <c:f>Sheet1!$E$16:$G$16</c:f>
              <c:numCache>
                <c:formatCode>General</c:formatCode>
                <c:ptCount val="3"/>
                <c:pt idx="0">
                  <c:v>1.53</c:v>
                </c:pt>
                <c:pt idx="1">
                  <c:v>1.39</c:v>
                </c:pt>
                <c:pt idx="2">
                  <c:v>1.44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985-43AF-94B7-EF491A39B7D6}"/>
            </c:ext>
          </c:extLst>
        </c:ser>
        <c:ser>
          <c:idx val="15"/>
          <c:order val="15"/>
          <c:tx>
            <c:strRef>
              <c:f>Sheet1!$A$17:$D$17</c:f>
              <c:strCache>
                <c:ptCount val="4"/>
                <c:pt idx="0">
                  <c:v>Jahr 2023 Q2</c:v>
                </c:pt>
              </c:strCache>
            </c:strRef>
          </c:tx>
          <c:invertIfNegative val="0"/>
          <c:cat>
            <c:strRef>
              <c:f>Sheet1!$E$1:$G$1</c:f>
              <c:strCache>
                <c:ptCount val="3"/>
                <c:pt idx="0">
                  <c:v>Kundenwünsche</c:v>
                </c:pt>
                <c:pt idx="1">
                  <c:v>Erreichbarkeit</c:v>
                </c:pt>
                <c:pt idx="2">
                  <c:v>Rückruf</c:v>
                </c:pt>
              </c:strCache>
            </c:strRef>
          </c:cat>
          <c:val>
            <c:numRef>
              <c:f>Sheet1!$E$17:$G$17</c:f>
              <c:numCache>
                <c:formatCode>General</c:formatCode>
                <c:ptCount val="3"/>
                <c:pt idx="0">
                  <c:v>1.6</c:v>
                </c:pt>
                <c:pt idx="1">
                  <c:v>1.45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985-43AF-94B7-EF491A39B7D6}"/>
            </c:ext>
          </c:extLst>
        </c:ser>
        <c:ser>
          <c:idx val="16"/>
          <c:order val="16"/>
          <c:tx>
            <c:strRef>
              <c:f>Sheet1!$A$18:$D$18</c:f>
              <c:strCache>
                <c:ptCount val="4"/>
                <c:pt idx="0">
                  <c:v>Jahr 2023 Q4</c:v>
                </c:pt>
              </c:strCache>
            </c:strRef>
          </c:tx>
          <c:invertIfNegative val="0"/>
          <c:cat>
            <c:strRef>
              <c:f>Sheet1!$E$1:$G$1</c:f>
              <c:strCache>
                <c:ptCount val="3"/>
                <c:pt idx="0">
                  <c:v>Kundenwünsche</c:v>
                </c:pt>
                <c:pt idx="1">
                  <c:v>Erreichbarkeit</c:v>
                </c:pt>
                <c:pt idx="2">
                  <c:v>Rückruf</c:v>
                </c:pt>
              </c:strCache>
            </c:strRef>
          </c:cat>
          <c:val>
            <c:numRef>
              <c:f>Sheet1!$E$18:$G$18</c:f>
              <c:numCache>
                <c:formatCode>General</c:formatCode>
                <c:ptCount val="3"/>
                <c:pt idx="0">
                  <c:v>1.66</c:v>
                </c:pt>
                <c:pt idx="1">
                  <c:v>1.35</c:v>
                </c:pt>
                <c:pt idx="2">
                  <c:v>1.32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08-49B0-B8A4-EEF384F5EE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52273648"/>
        <c:axId val="451417080"/>
        <c:axId val="0"/>
        <c:extLst/>
      </c:bar3DChart>
      <c:catAx>
        <c:axId val="45227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17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16" b="1" i="0" u="none" strike="noStrike" baseline="3000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451417080"/>
        <c:crosses val="autoZero"/>
        <c:auto val="1"/>
        <c:lblAlgn val="ctr"/>
        <c:lblOffset val="100"/>
        <c:noMultiLvlLbl val="0"/>
      </c:catAx>
      <c:valAx>
        <c:axId val="451417080"/>
        <c:scaling>
          <c:orientation val="minMax"/>
          <c:max val="6"/>
          <c:min val="1"/>
        </c:scaling>
        <c:delete val="0"/>
        <c:axPos val="l"/>
        <c:majorGridlines>
          <c:spPr>
            <a:ln w="4177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17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4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452273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257561442033496"/>
          <c:y val="0.19195352852244166"/>
          <c:w val="0.1333685672979768"/>
          <c:h val="0.79840497527148913"/>
        </c:manualLayout>
      </c:layout>
      <c:overlay val="0"/>
      <c:spPr>
        <a:noFill/>
        <a:ln w="4177">
          <a:solidFill>
            <a:schemeClr val="tx1"/>
          </a:solidFill>
          <a:prstDash val="solid"/>
        </a:ln>
      </c:spPr>
      <c:txPr>
        <a:bodyPr/>
        <a:lstStyle/>
        <a:p>
          <a:pPr>
            <a:defRPr sz="121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3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8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7788944723618091E-2"/>
          <c:y val="5.0096339113680152E-2"/>
          <c:w val="0.74371859296482423"/>
          <c:h val="0.8477842003853564"/>
        </c:manualLayout>
      </c:layout>
      <c:bar3DChart>
        <c:barDir val="col"/>
        <c:grouping val="clustered"/>
        <c:varyColors val="0"/>
        <c:ser>
          <c:idx val="6"/>
          <c:order val="0"/>
          <c:tx>
            <c:strRef>
              <c:f>Sheet1!$A$2</c:f>
              <c:strCache>
                <c:ptCount val="1"/>
                <c:pt idx="0">
                  <c:v>Jahr 2008</c:v>
                </c:pt>
              </c:strCache>
            </c:strRef>
          </c:tx>
          <c:spPr>
            <a:solidFill>
              <a:srgbClr val="0000CC"/>
            </a:solidFill>
            <a:ln w="16709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Sheet1!$E$2</c:f>
              <c:numCache>
                <c:formatCode>General</c:formatCode>
                <c:ptCount val="1"/>
                <c:pt idx="0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DA-4EAE-8272-FB2FC53F732D}"/>
            </c:ext>
          </c:extLst>
        </c:ser>
        <c:ser>
          <c:idx val="7"/>
          <c:order val="1"/>
          <c:tx>
            <c:strRef>
              <c:f>Sheet1!$A$3</c:f>
              <c:strCache>
                <c:ptCount val="1"/>
                <c:pt idx="0">
                  <c:v>Jahr 2009</c:v>
                </c:pt>
              </c:strCache>
            </c:strRef>
          </c:tx>
          <c:spPr>
            <a:solidFill>
              <a:srgbClr val="33CCFF"/>
            </a:solidFill>
            <a:ln w="16709">
              <a:solidFill>
                <a:schemeClr val="tx1"/>
              </a:solidFill>
              <a:prstDash val="solid"/>
            </a:ln>
          </c:spPr>
          <c:invertIfNegative val="0"/>
          <c:val>
            <c:numRef>
              <c:f>Sheet1!$E$3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DA-4EAE-8272-FB2FC53F732D}"/>
            </c:ext>
          </c:extLst>
        </c:ser>
        <c:ser>
          <c:idx val="8"/>
          <c:order val="2"/>
          <c:tx>
            <c:strRef>
              <c:f>Sheet1!$A$4</c:f>
              <c:strCache>
                <c:ptCount val="1"/>
                <c:pt idx="0">
                  <c:v>Jahr 2010</c:v>
                </c:pt>
              </c:strCache>
            </c:strRef>
          </c:tx>
          <c:spPr>
            <a:solidFill>
              <a:srgbClr val="00B050"/>
            </a:solidFill>
            <a:ln w="1670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1313963712086098E-3"/>
                  <c:y val="-2.220850581168841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DA-4EAE-8272-FB2FC53F732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Sheet1!$E$4</c:f>
              <c:numCache>
                <c:formatCode>General</c:formatCode>
                <c:ptCount val="1"/>
                <c:pt idx="0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DA-4EAE-8272-FB2FC53F732D}"/>
            </c:ext>
          </c:extLst>
        </c:ser>
        <c:ser>
          <c:idx val="9"/>
          <c:order val="3"/>
          <c:tx>
            <c:strRef>
              <c:f>Sheet1!$A$5</c:f>
              <c:strCache>
                <c:ptCount val="1"/>
                <c:pt idx="0">
                  <c:v>Jahr 2011</c:v>
                </c:pt>
              </c:strCache>
            </c:strRef>
          </c:tx>
          <c:spPr>
            <a:solidFill>
              <a:srgbClr val="FFFF00"/>
            </a:solidFill>
            <a:ln w="16709">
              <a:solidFill>
                <a:schemeClr val="tx1"/>
              </a:solidFill>
              <a:prstDash val="solid"/>
            </a:ln>
          </c:spPr>
          <c:invertIfNegative val="0"/>
          <c:val>
            <c:numRef>
              <c:f>Sheet1!$E$5</c:f>
              <c:numCache>
                <c:formatCode>General</c:formatCode>
                <c:ptCount val="1"/>
                <c:pt idx="0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DA-4EAE-8272-FB2FC53F732D}"/>
            </c:ext>
          </c:extLst>
        </c:ser>
        <c:ser>
          <c:idx val="10"/>
          <c:order val="4"/>
          <c:tx>
            <c:strRef>
              <c:f>Sheet1!$A$6</c:f>
              <c:strCache>
                <c:ptCount val="1"/>
                <c:pt idx="0">
                  <c:v>Jahr 2012</c:v>
                </c:pt>
              </c:strCache>
            </c:strRef>
          </c:tx>
          <c:spPr>
            <a:solidFill>
              <a:srgbClr val="FF0000"/>
            </a:solidFill>
            <a:ln w="16709">
              <a:solidFill>
                <a:schemeClr val="tx1"/>
              </a:solidFill>
              <a:prstDash val="solid"/>
            </a:ln>
          </c:spPr>
          <c:invertIfNegative val="0"/>
          <c:val>
            <c:numRef>
              <c:f>Sheet1!$E$6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9DA-4EAE-8272-FB2FC53F732D}"/>
            </c:ext>
          </c:extLst>
        </c:ser>
        <c:ser>
          <c:idx val="11"/>
          <c:order val="5"/>
          <c:tx>
            <c:strRef>
              <c:f>Sheet1!$A$7</c:f>
              <c:strCache>
                <c:ptCount val="1"/>
                <c:pt idx="0">
                  <c:v>Jahr 2013</c:v>
                </c:pt>
              </c:strCache>
            </c:strRef>
          </c:tx>
          <c:spPr>
            <a:solidFill>
              <a:srgbClr val="92D050"/>
            </a:solidFill>
            <a:ln w="1670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5.7051170969668876E-3"/>
                  <c:y val="-4.441701162337683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9DA-4EAE-8272-FB2FC53F732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Sheet1!$E$7</c:f>
              <c:numCache>
                <c:formatCode>General</c:formatCode>
                <c:ptCount val="1"/>
                <c:pt idx="0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9DA-4EAE-8272-FB2FC53F732D}"/>
            </c:ext>
          </c:extLst>
        </c:ser>
        <c:ser>
          <c:idx val="0"/>
          <c:order val="6"/>
          <c:tx>
            <c:strRef>
              <c:f>Sheet1!$A$8</c:f>
              <c:strCache>
                <c:ptCount val="1"/>
                <c:pt idx="0">
                  <c:v>Jahr 2014</c:v>
                </c:pt>
              </c:strCache>
            </c:strRef>
          </c:tx>
          <c:spPr>
            <a:solidFill>
              <a:srgbClr val="33CCFF"/>
            </a:solidFill>
            <a:ln w="16709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670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39DA-4EAE-8272-FB2FC53F732D}"/>
              </c:ext>
            </c:extLst>
          </c:dPt>
          <c:val>
            <c:numRef>
              <c:f>Sheet1!$E$8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9DA-4EAE-8272-FB2FC53F732D}"/>
            </c:ext>
          </c:extLst>
        </c:ser>
        <c:ser>
          <c:idx val="4"/>
          <c:order val="7"/>
          <c:tx>
            <c:strRef>
              <c:f>Sheet1!$A$9</c:f>
              <c:strCache>
                <c:ptCount val="1"/>
                <c:pt idx="0">
                  <c:v>Jahr 2015</c:v>
                </c:pt>
              </c:strCache>
            </c:strRef>
          </c:tx>
          <c:spPr>
            <a:solidFill>
              <a:srgbClr val="002060"/>
            </a:solidFill>
            <a:ln w="16709">
              <a:solidFill>
                <a:schemeClr val="tx1"/>
              </a:solidFill>
              <a:prstDash val="solid"/>
            </a:ln>
          </c:spPr>
          <c:invertIfNegative val="0"/>
          <c:val>
            <c:numRef>
              <c:f>Sheet1!$E$9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9DA-4EAE-8272-FB2FC53F732D}"/>
            </c:ext>
          </c:extLst>
        </c:ser>
        <c:ser>
          <c:idx val="5"/>
          <c:order val="8"/>
          <c:tx>
            <c:strRef>
              <c:f>Sheet1!$A$10</c:f>
              <c:strCache>
                <c:ptCount val="1"/>
                <c:pt idx="0">
                  <c:v>Jahr 2016</c:v>
                </c:pt>
              </c:strCache>
            </c:strRef>
          </c:tx>
          <c:spPr>
            <a:solidFill>
              <a:schemeClr val="accent6"/>
            </a:solidFill>
            <a:ln w="1670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5.7051170969668876E-3"/>
                  <c:y val="2.42277407631738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9DA-4EAE-8272-FB2FC53F732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Sheet1!$E$10</c:f>
              <c:numCache>
                <c:formatCode>General</c:formatCode>
                <c:ptCount val="1"/>
                <c:pt idx="0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9DA-4EAE-8272-FB2FC53F732D}"/>
            </c:ext>
          </c:extLst>
        </c:ser>
        <c:ser>
          <c:idx val="1"/>
          <c:order val="9"/>
          <c:tx>
            <c:strRef>
              <c:f>Sheet1!$A$11</c:f>
              <c:strCache>
                <c:ptCount val="1"/>
                <c:pt idx="0">
                  <c:v>Jahr 2017</c:v>
                </c:pt>
              </c:strCache>
            </c:strRef>
          </c:tx>
          <c:spPr>
            <a:solidFill>
              <a:srgbClr val="C0C0C0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Sheet1!$E$11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9DA-4EAE-8272-FB2FC53F732D}"/>
            </c:ext>
          </c:extLst>
        </c:ser>
        <c:ser>
          <c:idx val="2"/>
          <c:order val="10"/>
          <c:tx>
            <c:strRef>
              <c:f>Sheet1!$A$12</c:f>
              <c:strCache>
                <c:ptCount val="1"/>
                <c:pt idx="0">
                  <c:v>Jahr 2018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Sheet1!$E$12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9DA-4EAE-8272-FB2FC53F732D}"/>
            </c:ext>
          </c:extLst>
        </c:ser>
        <c:ser>
          <c:idx val="3"/>
          <c:order val="11"/>
          <c:tx>
            <c:strRef>
              <c:f>Sheet1!$A$13</c:f>
              <c:strCache>
                <c:ptCount val="1"/>
                <c:pt idx="0">
                  <c:v>Jahr 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525585484833393E-3"/>
                  <c:y val="-9.69109630526957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9DA-4EAE-8272-FB2FC53F732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Sheet1!$E$13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9DA-4EAE-8272-FB2FC53F732D}"/>
            </c:ext>
          </c:extLst>
        </c:ser>
        <c:ser>
          <c:idx val="12"/>
          <c:order val="12"/>
          <c:tx>
            <c:strRef>
              <c:f>Sheet1!$A$14</c:f>
              <c:strCache>
                <c:ptCount val="1"/>
                <c:pt idx="0">
                  <c:v>Jahr 2020</c:v>
                </c:pt>
              </c:strCache>
            </c:strRef>
          </c:tx>
          <c:invertIfNegative val="0"/>
          <c:val>
            <c:numRef>
              <c:f>Sheet1!$E$14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39DA-4EAE-8272-FB2FC53F732D}"/>
            </c:ext>
          </c:extLst>
        </c:ser>
        <c:ser>
          <c:idx val="13"/>
          <c:order val="13"/>
          <c:tx>
            <c:strRef>
              <c:f>Sheet1!$A$15</c:f>
              <c:strCache>
                <c:ptCount val="1"/>
                <c:pt idx="0">
                  <c:v>Jahr 2021</c:v>
                </c:pt>
              </c:strCache>
            </c:strRef>
          </c:tx>
          <c:spPr>
            <a:solidFill>
              <a:srgbClr val="FFFF99"/>
            </a:solidFill>
          </c:spPr>
          <c:invertIfNegative val="0"/>
          <c:dLbls>
            <c:dLbl>
              <c:idx val="0"/>
              <c:layout>
                <c:manualLayout>
                  <c:x val="1.1410234193933775E-2"/>
                  <c:y val="-1.2113870381586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9DA-4EAE-8272-FB2FC53F732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Sheet1!$E$15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9DA-4EAE-8272-FB2FC53F732D}"/>
            </c:ext>
          </c:extLst>
        </c:ser>
        <c:ser>
          <c:idx val="14"/>
          <c:order val="14"/>
          <c:tx>
            <c:strRef>
              <c:f>Sheet1!$A$16</c:f>
              <c:strCache>
                <c:ptCount val="1"/>
                <c:pt idx="0">
                  <c:v>Jahr 2022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246747662109273E-2"/>
                  <c:y val="-3.14960629921260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9DA-4EAE-8272-FB2FC53F732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Sheet1!$E$16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39DA-4EAE-8272-FB2FC53F732D}"/>
            </c:ext>
          </c:extLst>
        </c:ser>
        <c:ser>
          <c:idx val="15"/>
          <c:order val="15"/>
          <c:tx>
            <c:strRef>
              <c:f>Sheet1!$A$17</c:f>
              <c:strCache>
                <c:ptCount val="1"/>
                <c:pt idx="0">
                  <c:v>Jahr 2023 Q2</c:v>
                </c:pt>
              </c:strCache>
            </c:strRef>
          </c:tx>
          <c:invertIfNegative val="0"/>
          <c:val>
            <c:numRef>
              <c:f>Sheet1!$E$17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39DA-4EAE-8272-FB2FC53F732D}"/>
            </c:ext>
          </c:extLst>
        </c:ser>
        <c:ser>
          <c:idx val="16"/>
          <c:order val="16"/>
          <c:tx>
            <c:strRef>
              <c:f>Sheet1!$A$18</c:f>
              <c:strCache>
                <c:ptCount val="1"/>
                <c:pt idx="0">
                  <c:v>Jahr 2023 Q4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9839549196920532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30326549447474E-2"/>
                      <c:h val="7.4754789509579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88D-4080-9440-6BBAEEEAC72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Sheet1!$E$18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8D-4080-9440-6BBAEEEAC7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51417864"/>
        <c:axId val="451418256"/>
        <c:axId val="0"/>
        <c:extLst/>
      </c:bar3DChart>
      <c:catAx>
        <c:axId val="4514178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low"/>
        <c:crossAx val="451418256"/>
        <c:crosses val="autoZero"/>
        <c:auto val="1"/>
        <c:lblAlgn val="ctr"/>
        <c:lblOffset val="100"/>
        <c:noMultiLvlLbl val="0"/>
      </c:catAx>
      <c:valAx>
        <c:axId val="451418256"/>
        <c:scaling>
          <c:orientation val="minMax"/>
          <c:max val="55"/>
          <c:min val="1"/>
        </c:scaling>
        <c:delete val="0"/>
        <c:axPos val="l"/>
        <c:majorGridlines>
          <c:spPr>
            <a:ln w="4177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17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4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451417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972305587185152"/>
          <c:y val="0.26948229896459791"/>
          <c:w val="0.1333685672979768"/>
          <c:h val="0.73051770103540203"/>
        </c:manualLayout>
      </c:layout>
      <c:overlay val="0"/>
      <c:spPr>
        <a:noFill/>
        <a:ln w="4177">
          <a:solidFill>
            <a:schemeClr val="tx1"/>
          </a:solidFill>
          <a:prstDash val="solid"/>
        </a:ln>
      </c:spPr>
      <c:txPr>
        <a:bodyPr/>
        <a:lstStyle/>
        <a:p>
          <a:pPr>
            <a:defRPr sz="121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3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8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030150753768844E-2"/>
          <c:y val="2.1194605009633907E-2"/>
          <c:w val="0.7412060301507537"/>
          <c:h val="0.87668593448940257"/>
        </c:manualLayout>
      </c:layout>
      <c:bar3DChart>
        <c:barDir val="col"/>
        <c:grouping val="clustered"/>
        <c:varyColors val="0"/>
        <c:ser>
          <c:idx val="6"/>
          <c:order val="0"/>
          <c:tx>
            <c:strRef>
              <c:f>Sheet1!$A$5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FF00"/>
            </a:solidFill>
            <a:ln w="15621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3.7588635676275933E-4"/>
                  <c:y val="1.1100669419579786E-2"/>
                </c:manualLayout>
              </c:layout>
              <c:spPr>
                <a:noFill/>
                <a:ln w="31115">
                  <a:noFill/>
                </a:ln>
              </c:spPr>
              <c:txPr>
                <a:bodyPr/>
                <a:lstStyle/>
                <a:p>
                  <a:pPr>
                    <a:defRPr sz="217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045108496615171E-2"/>
                      <c:h val="9.90098745800097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082-47F6-A7E8-E28FF8A7D07C}"/>
                </c:ext>
              </c:extLst>
            </c:dLbl>
            <c:spPr>
              <a:noFill/>
              <a:ln w="3111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1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NPS</c:v>
                </c:pt>
              </c:strCache>
            </c:strRef>
          </c:cat>
          <c:val>
            <c:numRef>
              <c:f>Sheet1!$B$5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82-47F6-A7E8-E28FF8A7D07C}"/>
            </c:ext>
          </c:extLst>
        </c:ser>
        <c:ser>
          <c:idx val="7"/>
          <c:order val="1"/>
          <c:tx>
            <c:strRef>
              <c:f>Sheet1!$A$6</c:f>
              <c:strCache>
                <c:ptCount val="1"/>
                <c:pt idx="0">
                  <c:v>Jahr 2012</c:v>
                </c:pt>
              </c:strCache>
            </c:strRef>
          </c:tx>
          <c:spPr>
            <a:solidFill>
              <a:srgbClr val="FF0000"/>
            </a:solidFill>
            <a:ln w="15557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</c:f>
              <c:strCache>
                <c:ptCount val="1"/>
                <c:pt idx="0">
                  <c:v>NPS</c:v>
                </c:pt>
              </c:strCache>
            </c:strRef>
          </c:cat>
          <c:val>
            <c:numRef>
              <c:f>Sheet1!$B$6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82-47F6-A7E8-E28FF8A7D07C}"/>
            </c:ext>
          </c:extLst>
        </c:ser>
        <c:ser>
          <c:idx val="8"/>
          <c:order val="2"/>
          <c:tx>
            <c:strRef>
              <c:f>Sheet1!$A$7</c:f>
              <c:strCache>
                <c:ptCount val="1"/>
                <c:pt idx="0">
                  <c:v>Jahr 2013</c:v>
                </c:pt>
              </c:strCache>
            </c:strRef>
          </c:tx>
          <c:spPr>
            <a:solidFill>
              <a:srgbClr val="00FF00"/>
            </a:solidFill>
            <a:ln w="15557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 w="15557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D082-47F6-A7E8-E28FF8A7D07C}"/>
              </c:ext>
            </c:extLst>
          </c:dPt>
          <c:dLbls>
            <c:dLbl>
              <c:idx val="0"/>
              <c:layout>
                <c:manualLayout>
                  <c:x val="1.6397719435592953E-3"/>
                  <c:y val="-2.7723716945805228E-2"/>
                </c:manualLayout>
              </c:layout>
              <c:spPr>
                <a:noFill/>
                <a:ln w="31115">
                  <a:noFill/>
                </a:ln>
              </c:spPr>
              <c:txPr>
                <a:bodyPr/>
                <a:lstStyle/>
                <a:p>
                  <a:pPr>
                    <a:defRPr sz="217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045108496615171E-2"/>
                      <c:h val="5.731606350509117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D082-47F6-A7E8-E28FF8A7D07C}"/>
                </c:ext>
              </c:extLst>
            </c:dLbl>
            <c:spPr>
              <a:noFill/>
              <a:ln w="3111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1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NPS</c:v>
                </c:pt>
              </c:strCache>
            </c:strRef>
          </c:cat>
          <c:val>
            <c:numRef>
              <c:f>Sheet1!$B$7</c:f>
              <c:numCache>
                <c:formatCode>General</c:formatCode>
                <c:ptCount val="1"/>
                <c:pt idx="0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082-47F6-A7E8-E28FF8A7D07C}"/>
            </c:ext>
          </c:extLst>
        </c:ser>
        <c:ser>
          <c:idx val="9"/>
          <c:order val="3"/>
          <c:tx>
            <c:strRef>
              <c:f>Sheet1!$A$8</c:f>
              <c:strCache>
                <c:ptCount val="1"/>
                <c:pt idx="0">
                  <c:v>Jahr 2014</c:v>
                </c:pt>
              </c:strCache>
            </c:strRef>
          </c:tx>
          <c:spPr>
            <a:solidFill>
              <a:schemeClr val="accent1"/>
            </a:solidFill>
            <a:ln w="15557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</c:f>
              <c:strCache>
                <c:ptCount val="1"/>
                <c:pt idx="0">
                  <c:v>NPS</c:v>
                </c:pt>
              </c:strCache>
            </c:strRef>
          </c:cat>
          <c:val>
            <c:numRef>
              <c:f>Sheet1!$B$8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082-47F6-A7E8-E28FF8A7D07C}"/>
            </c:ext>
          </c:extLst>
        </c:ser>
        <c:ser>
          <c:idx val="10"/>
          <c:order val="4"/>
          <c:tx>
            <c:strRef>
              <c:f>Sheet1!$A$9</c:f>
              <c:strCache>
                <c:ptCount val="1"/>
                <c:pt idx="0">
                  <c:v>Jahr 2015</c:v>
                </c:pt>
              </c:strCache>
            </c:strRef>
          </c:tx>
          <c:spPr>
            <a:solidFill>
              <a:srgbClr val="002060"/>
            </a:solidFill>
            <a:ln w="1555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8.5576756454503328E-3"/>
                  <c:y val="-3.1270358306188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E7E-4157-8836-7DAF6CDBC5C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</c:f>
              <c:strCache>
                <c:ptCount val="1"/>
                <c:pt idx="0">
                  <c:v>NPS</c:v>
                </c:pt>
              </c:strCache>
            </c:strRef>
          </c:cat>
          <c:val>
            <c:numRef>
              <c:f>Sheet1!$B$9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082-47F6-A7E8-E28FF8A7D07C}"/>
            </c:ext>
          </c:extLst>
        </c:ser>
        <c:ser>
          <c:idx val="11"/>
          <c:order val="5"/>
          <c:tx>
            <c:strRef>
              <c:f>Sheet1!$A$10</c:f>
              <c:strCache>
                <c:ptCount val="1"/>
                <c:pt idx="0">
                  <c:v>Jahr 2016</c:v>
                </c:pt>
              </c:strCache>
            </c:strRef>
          </c:tx>
          <c:spPr>
            <a:solidFill>
              <a:schemeClr val="accent6"/>
            </a:solidFill>
            <a:ln w="15557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</c:f>
              <c:strCache>
                <c:ptCount val="1"/>
                <c:pt idx="0">
                  <c:v>NPS</c:v>
                </c:pt>
              </c:strCache>
            </c:strRef>
          </c:cat>
          <c:val>
            <c:numRef>
              <c:f>Sheet1!$B$10</c:f>
              <c:numCache>
                <c:formatCode>General</c:formatCode>
                <c:ptCount val="1"/>
                <c:pt idx="0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082-47F6-A7E8-E28FF8A7D07C}"/>
            </c:ext>
          </c:extLst>
        </c:ser>
        <c:ser>
          <c:idx val="0"/>
          <c:order val="6"/>
          <c:tx>
            <c:strRef>
              <c:f>Sheet1!$A$11</c:f>
              <c:strCache>
                <c:ptCount val="1"/>
                <c:pt idx="0">
                  <c:v>Jahr 2017</c:v>
                </c:pt>
              </c:strCache>
            </c:strRef>
          </c:tx>
          <c:spPr>
            <a:solidFill>
              <a:srgbClr val="C0C0C0"/>
            </a:solidFill>
            <a:ln>
              <a:solidFill>
                <a:srgbClr val="000000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D082-47F6-A7E8-E28FF8A7D07C}"/>
              </c:ext>
            </c:extLst>
          </c:dPt>
          <c:dLbls>
            <c:dLbl>
              <c:idx val="0"/>
              <c:layout>
                <c:manualLayout>
                  <c:x val="4.2788378227251664E-3"/>
                  <c:y val="-1.3029315960912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082-47F6-A7E8-E28FF8A7D07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</c:f>
              <c:strCache>
                <c:ptCount val="1"/>
                <c:pt idx="0">
                  <c:v>NPS</c:v>
                </c:pt>
              </c:strCache>
            </c:strRef>
          </c:cat>
          <c:val>
            <c:numRef>
              <c:f>Sheet1!$B$11</c:f>
              <c:numCache>
                <c:formatCode>General</c:formatCode>
                <c:ptCount val="1"/>
                <c:pt idx="0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082-47F6-A7E8-E28FF8A7D07C}"/>
            </c:ext>
          </c:extLst>
        </c:ser>
        <c:ser>
          <c:idx val="1"/>
          <c:order val="7"/>
          <c:tx>
            <c:strRef>
              <c:f>Sheet1!$A$12</c:f>
              <c:strCache>
                <c:ptCount val="1"/>
                <c:pt idx="0">
                  <c:v>Jahr 2018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000000"/>
              </a:solidFill>
            </a:ln>
          </c:spPr>
          <c:invertIfNegative val="0"/>
          <c:dLbls>
            <c:dLbl>
              <c:idx val="0"/>
              <c:layout>
                <c:manualLayout>
                  <c:x val="1.9967909839384106E-2"/>
                  <c:y val="-1.56350765600553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045108496615171E-2"/>
                      <c:h val="7.81629690425504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D082-47F6-A7E8-E28FF8A7D07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NPS</c:v>
                </c:pt>
              </c:strCache>
            </c:strRef>
          </c:cat>
          <c:val>
            <c:numRef>
              <c:f>Sheet1!$B$12</c:f>
              <c:numCache>
                <c:formatCode>General</c:formatCode>
                <c:ptCount val="1"/>
                <c:pt idx="0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082-47F6-A7E8-E28FF8A7D07C}"/>
            </c:ext>
          </c:extLst>
        </c:ser>
        <c:ser>
          <c:idx val="2"/>
          <c:order val="8"/>
          <c:tx>
            <c:strRef>
              <c:f>Sheet1!$A$13</c:f>
              <c:strCache>
                <c:ptCount val="1"/>
                <c:pt idx="0">
                  <c:v>Jahr 2019</c:v>
                </c:pt>
              </c:strCache>
            </c:strRef>
          </c:tx>
          <c:invertIfNegative val="0"/>
          <c:cat>
            <c:strRef>
              <c:f>Sheet1!$B$1</c:f>
              <c:strCache>
                <c:ptCount val="1"/>
                <c:pt idx="0">
                  <c:v>NPS</c:v>
                </c:pt>
              </c:strCache>
            </c:strRef>
          </c:cat>
          <c:val>
            <c:numRef>
              <c:f>Sheet1!$B$13</c:f>
              <c:numCache>
                <c:formatCode>General</c:formatCode>
                <c:ptCount val="1"/>
                <c:pt idx="0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082-47F6-A7E8-E28FF8A7D07C}"/>
            </c:ext>
          </c:extLst>
        </c:ser>
        <c:ser>
          <c:idx val="3"/>
          <c:order val="9"/>
          <c:tx>
            <c:strRef>
              <c:f>Sheet1!$A$14</c:f>
              <c:strCache>
                <c:ptCount val="1"/>
                <c:pt idx="0">
                  <c:v>Jahr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836513468175393E-2"/>
                  <c:y val="-1.5635179153094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082-47F6-A7E8-E28FF8A7D07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</c:f>
              <c:strCache>
                <c:ptCount val="1"/>
                <c:pt idx="0">
                  <c:v>NPS</c:v>
                </c:pt>
              </c:strCache>
            </c:strRef>
          </c:cat>
          <c:val>
            <c:numRef>
              <c:f>Sheet1!$B$14</c:f>
              <c:numCache>
                <c:formatCode>General</c:formatCode>
                <c:ptCount val="1"/>
                <c:pt idx="0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082-47F6-A7E8-E28FF8A7D07C}"/>
            </c:ext>
          </c:extLst>
        </c:ser>
        <c:ser>
          <c:idx val="4"/>
          <c:order val="10"/>
          <c:tx>
            <c:strRef>
              <c:f>Sheet1!$A$15</c:f>
              <c:strCache>
                <c:ptCount val="1"/>
                <c:pt idx="0">
                  <c:v>Jahr 2021</c:v>
                </c:pt>
              </c:strCache>
            </c:strRef>
          </c:tx>
          <c:invertIfNegative val="0"/>
          <c:cat>
            <c:strRef>
              <c:f>Sheet1!$B$1</c:f>
              <c:strCache>
                <c:ptCount val="1"/>
                <c:pt idx="0">
                  <c:v>NPS</c:v>
                </c:pt>
              </c:strCache>
            </c:strRef>
          </c:cat>
          <c:val>
            <c:numRef>
              <c:f>Sheet1!$B$15</c:f>
              <c:numCache>
                <c:formatCode>General</c:formatCode>
                <c:ptCount val="1"/>
                <c:pt idx="0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082-47F6-A7E8-E28FF8A7D07C}"/>
            </c:ext>
          </c:extLst>
        </c:ser>
        <c:ser>
          <c:idx val="5"/>
          <c:order val="11"/>
          <c:tx>
            <c:strRef>
              <c:f>Sheet1!$A$16</c:f>
              <c:strCache>
                <c:ptCount val="1"/>
                <c:pt idx="0">
                  <c:v>Jahr 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123373831054636E-2"/>
                  <c:y val="-1.30293159609120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88162196479067E-2"/>
                      <c:h val="9.37981481956449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2-D082-47F6-A7E8-E28FF8A7D07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NPS</c:v>
                </c:pt>
              </c:strCache>
            </c:strRef>
          </c:cat>
          <c:val>
            <c:numRef>
              <c:f>Sheet1!$B$16</c:f>
              <c:numCache>
                <c:formatCode>General</c:formatCode>
                <c:ptCount val="1"/>
                <c:pt idx="0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D082-47F6-A7E8-E28FF8A7D07C}"/>
            </c:ext>
          </c:extLst>
        </c:ser>
        <c:ser>
          <c:idx val="12"/>
          <c:order val="12"/>
          <c:tx>
            <c:strRef>
              <c:f>Sheet1!$A$17</c:f>
              <c:strCache>
                <c:ptCount val="1"/>
                <c:pt idx="0">
                  <c:v>Jahr 2023 Q2</c:v>
                </c:pt>
              </c:strCache>
            </c:strRef>
          </c:tx>
          <c:invertIfNegative val="0"/>
          <c:cat>
            <c:strRef>
              <c:f>Sheet1!$B$1</c:f>
              <c:strCache>
                <c:ptCount val="1"/>
                <c:pt idx="0">
                  <c:v>NPS</c:v>
                </c:pt>
              </c:strCache>
            </c:strRef>
          </c:cat>
          <c:val>
            <c:numRef>
              <c:f>Sheet1!$B$17</c:f>
              <c:numCache>
                <c:formatCode>General</c:formatCode>
                <c:ptCount val="1"/>
                <c:pt idx="0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E7E-4157-8836-7DAF6CDBC5CE}"/>
            </c:ext>
          </c:extLst>
        </c:ser>
        <c:ser>
          <c:idx val="13"/>
          <c:order val="13"/>
          <c:tx>
            <c:strRef>
              <c:f>Sheet1!$A$18</c:f>
              <c:strCache>
                <c:ptCount val="1"/>
                <c:pt idx="0">
                  <c:v>Jahr 2023 Q4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26279274241721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E7E-4157-8836-7DAF6CDBC5C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</c:f>
              <c:strCache>
                <c:ptCount val="1"/>
                <c:pt idx="0">
                  <c:v>NPS</c:v>
                </c:pt>
              </c:strCache>
            </c:strRef>
          </c:cat>
          <c:val>
            <c:numRef>
              <c:f>Sheet1!$B$18</c:f>
              <c:numCache>
                <c:formatCode>General</c:formatCode>
                <c:ptCount val="1"/>
                <c:pt idx="0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E7E-4157-8836-7DAF6CDBC5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53406888"/>
        <c:axId val="453407280"/>
        <c:axId val="0"/>
        <c:extLst/>
      </c:bar3DChart>
      <c:catAx>
        <c:axId val="453406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8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5" b="1" i="0" u="none" strike="noStrike" baseline="3000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453407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53407280"/>
        <c:scaling>
          <c:orientation val="minMax"/>
          <c:max val="80"/>
          <c:min val="-10"/>
        </c:scaling>
        <c:delete val="0"/>
        <c:axPos val="l"/>
        <c:majorGridlines>
          <c:spPr>
            <a:ln w="388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8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453406888"/>
        <c:crosses val="autoZero"/>
        <c:crossBetween val="between"/>
      </c:valAx>
      <c:spPr>
        <a:noFill/>
        <a:ln w="31115">
          <a:noFill/>
        </a:ln>
      </c:spPr>
    </c:plotArea>
    <c:legend>
      <c:legendPos val="r"/>
      <c:layout>
        <c:manualLayout>
          <c:xMode val="edge"/>
          <c:yMode val="edge"/>
          <c:x val="0.76459429036822379"/>
          <c:y val="0.17489527815537717"/>
          <c:w val="0.12482234680890228"/>
          <c:h val="0.67360578624740308"/>
        </c:manualLayout>
      </c:layout>
      <c:overlay val="0"/>
      <c:spPr>
        <a:noFill/>
        <a:ln w="3889">
          <a:solidFill>
            <a:schemeClr val="tx1"/>
          </a:solidFill>
          <a:prstDash val="solid"/>
        </a:ln>
      </c:spPr>
      <c:txPr>
        <a:bodyPr/>
        <a:lstStyle/>
        <a:p>
          <a:pPr>
            <a:defRPr sz="112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7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0.245</cdr:x>
      <cdr:y>0.2955</cdr:y>
    </cdr:from>
    <cdr:to>
      <cdr:x>0.26375</cdr:x>
      <cdr:y>0.54475</cdr:y>
    </cdr:to>
    <cdr:sp macro="" textlink="">
      <cdr:nvSpPr>
        <cdr:cNvPr id="11265" name="AutoShap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 rot="10800000">
          <a:off x="2236129" y="1698689"/>
          <a:ext cx="171307" cy="1389964"/>
        </a:xfrm>
        <a:prstGeom xmlns:a="http://schemas.openxmlformats.org/drawingml/2006/main" prst="upArrow">
          <a:avLst>
            <a:gd name="adj1" fmla="val 47833"/>
            <a:gd name="adj2" fmla="val 175988"/>
          </a:avLst>
        </a:prstGeom>
        <a:solidFill xmlns:a="http://schemas.openxmlformats.org/drawingml/2006/main">
          <a:srgbClr xmlns:mc="http://schemas.openxmlformats.org/markup-compatibility/2006" xmlns:a14="http://schemas.microsoft.com/office/drawing/2010/main" val="FF0000" mc:Ignorable="a14" a14:legacySpreadsheetColorIndex="10"/>
        </a:solidFill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0.20275</cdr:x>
      <cdr:y>0.34175</cdr:y>
    </cdr:from>
    <cdr:to>
      <cdr:x>0.22825</cdr:x>
      <cdr:y>0.528</cdr:y>
    </cdr:to>
    <cdr:sp macro="" textlink="">
      <cdr:nvSpPr>
        <cdr:cNvPr id="1126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52401" y="1955254"/>
          <a:ext cx="232978" cy="103894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vert="vert270" wrap="square" lIns="36576" tIns="32004" rIns="0" bIns="0" anchor="t" upright="1"/>
        <a:lstStyle xmlns:a="http://schemas.openxmlformats.org/drawingml/2006/main"/>
        <a:p xmlns:a="http://schemas.openxmlformats.org/drawingml/2006/main">
          <a:pPr algn="r" rtl="0">
            <a:defRPr sz="1000"/>
          </a:pPr>
          <a:r>
            <a:rPr lang="de-DE" sz="1200" b="1" i="0" u="none" strike="noStrike" baseline="0">
              <a:solidFill>
                <a:srgbClr val="000000"/>
              </a:solidFill>
              <a:latin typeface="Arial"/>
              <a:cs typeface="Arial"/>
            </a:rPr>
            <a:t>besser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68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13" tIns="45207" rIns="90413" bIns="45207" numCol="1" anchor="t" anchorCtr="0" compatLnSpc="1">
            <a:prstTxWarp prst="textNoShape">
              <a:avLst/>
            </a:prstTxWarp>
          </a:bodyPr>
          <a:lstStyle>
            <a:lvl1pPr defTabSz="903288">
              <a:defRPr sz="1300"/>
            </a:lvl1pPr>
          </a:lstStyle>
          <a:p>
            <a:endParaRPr lang="de-DE" alt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4" y="0"/>
            <a:ext cx="303688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13" tIns="45207" rIns="90413" bIns="45207" numCol="1" anchor="t" anchorCtr="0" compatLnSpc="1">
            <a:prstTxWarp prst="textNoShape">
              <a:avLst/>
            </a:prstTxWarp>
          </a:bodyPr>
          <a:lstStyle>
            <a:lvl1pPr algn="r" defTabSz="903288">
              <a:defRPr sz="1300"/>
            </a:lvl1pPr>
          </a:lstStyle>
          <a:p>
            <a:fld id="{B8E0E18B-B3E9-4773-8EFE-69652A784F81}" type="datetime1">
              <a:rPr lang="de-DE" altLang="de-DE"/>
              <a:pPr/>
              <a:t>14.11.2023</a:t>
            </a:fld>
            <a:endParaRPr lang="de-DE" altLang="de-DE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6"/>
            <a:ext cx="30368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13" tIns="45207" rIns="90413" bIns="45207" numCol="1" anchor="b" anchorCtr="0" compatLnSpc="1">
            <a:prstTxWarp prst="textNoShape">
              <a:avLst/>
            </a:prstTxWarp>
          </a:bodyPr>
          <a:lstStyle>
            <a:lvl1pPr defTabSz="903288">
              <a:defRPr sz="1300"/>
            </a:lvl1pPr>
          </a:lstStyle>
          <a:p>
            <a:endParaRPr lang="de-DE" altLang="de-DE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4" y="8829676"/>
            <a:ext cx="3036887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13" tIns="45207" rIns="90413" bIns="45207" numCol="1" anchor="b" anchorCtr="0" compatLnSpc="1">
            <a:prstTxWarp prst="textNoShape">
              <a:avLst/>
            </a:prstTxWarp>
          </a:bodyPr>
          <a:lstStyle>
            <a:lvl1pPr algn="r" defTabSz="903288">
              <a:defRPr sz="1300"/>
            </a:lvl1pPr>
          </a:lstStyle>
          <a:p>
            <a:fld id="{8F74C98C-8D15-457F-8C58-74FAD767A0E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44623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68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13" tIns="45207" rIns="90413" bIns="45207" numCol="1" anchor="t" anchorCtr="0" compatLnSpc="1">
            <a:prstTxWarp prst="textNoShape">
              <a:avLst/>
            </a:prstTxWarp>
          </a:bodyPr>
          <a:lstStyle>
            <a:lvl1pPr defTabSz="903288">
              <a:defRPr sz="1300"/>
            </a:lvl1pPr>
          </a:lstStyle>
          <a:p>
            <a:endParaRPr lang="de-DE" alt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4" y="0"/>
            <a:ext cx="303688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13" tIns="45207" rIns="90413" bIns="45207" numCol="1" anchor="t" anchorCtr="0" compatLnSpc="1">
            <a:prstTxWarp prst="textNoShape">
              <a:avLst/>
            </a:prstTxWarp>
          </a:bodyPr>
          <a:lstStyle>
            <a:lvl1pPr algn="r" defTabSz="903288">
              <a:defRPr sz="1300"/>
            </a:lvl1pPr>
          </a:lstStyle>
          <a:p>
            <a:fld id="{E1A146BA-BD52-4C13-84BF-33592976E258}" type="datetime1">
              <a:rPr lang="de-DE" altLang="de-DE"/>
              <a:pPr/>
              <a:t>14.11.2023</a:t>
            </a:fld>
            <a:endParaRPr lang="de-DE" alt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6612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1" y="4418014"/>
            <a:ext cx="51435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13" tIns="45207" rIns="90413" bIns="452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6"/>
            <a:ext cx="30368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13" tIns="45207" rIns="90413" bIns="45207" numCol="1" anchor="b" anchorCtr="0" compatLnSpc="1">
            <a:prstTxWarp prst="textNoShape">
              <a:avLst/>
            </a:prstTxWarp>
          </a:bodyPr>
          <a:lstStyle>
            <a:lvl1pPr defTabSz="903288">
              <a:defRPr sz="1300"/>
            </a:lvl1pPr>
          </a:lstStyle>
          <a:p>
            <a:endParaRPr lang="de-DE" alt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4" y="8829676"/>
            <a:ext cx="3036887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13" tIns="45207" rIns="90413" bIns="45207" numCol="1" anchor="b" anchorCtr="0" compatLnSpc="1">
            <a:prstTxWarp prst="textNoShape">
              <a:avLst/>
            </a:prstTxWarp>
          </a:bodyPr>
          <a:lstStyle>
            <a:lvl1pPr algn="r" defTabSz="903288">
              <a:defRPr sz="1300"/>
            </a:lvl1pPr>
          </a:lstStyle>
          <a:p>
            <a:fld id="{84F94376-CF43-4ACB-9B65-B78B09D1EE7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954907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9326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38200" y="2286000"/>
            <a:ext cx="7265988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de-DE" altLang="de-DE" noProof="0"/>
              <a:t>Klicken Sie, um das Titelformat zu bearbeiten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581400"/>
            <a:ext cx="7162800" cy="1752600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  <a:defRPr sz="2400"/>
            </a:lvl1pPr>
          </a:lstStyle>
          <a:p>
            <a:pPr lvl="0"/>
            <a:r>
              <a:rPr lang="de-DE" altLang="de-DE" noProof="0"/>
              <a:t>Klicken Sie, um das Format des Untertitel-Masters zu bearbeiten.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de-DE" altLang="de-DE"/>
              <a:t>27.01.2003        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de-DE" altLang="de-DE"/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8C6332-8150-495A-9A32-48F948531E57}" type="slidenum">
              <a:rPr lang="de-DE" altLang="de-DE"/>
              <a:pPr/>
              <a:t>‹Nr.›</a:t>
            </a:fld>
            <a:r>
              <a:rPr lang="de-DE" altLang="de-DE"/>
              <a:t>1</a:t>
            </a:r>
          </a:p>
        </p:txBody>
      </p:sp>
      <p:pic>
        <p:nvPicPr>
          <p:cNvPr id="31754" name="Picture 10" descr="DMP-Datenstelle_Logo_4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613" y="0"/>
            <a:ext cx="2592387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43685603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5113" y="365125"/>
            <a:ext cx="1995487" cy="3402013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34063" cy="340201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5183830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654175" y="1143000"/>
            <a:ext cx="3402013" cy="26241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08588" y="1143000"/>
            <a:ext cx="3402012" cy="26241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24075289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28650" y="365125"/>
            <a:ext cx="7981950" cy="340201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8953581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5171094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0538076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54175" y="1143000"/>
            <a:ext cx="3402013" cy="26241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08588" y="1143000"/>
            <a:ext cx="3402012" cy="26241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42100479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9146689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0763228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0734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3974286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8587995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9326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4175" y="1143000"/>
            <a:ext cx="6956425" cy="262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de-DE"/>
              <a:t> Klicken Sie, um die Formate</a:t>
            </a:r>
          </a:p>
          <a:p>
            <a:pPr lvl="0"/>
            <a:r>
              <a:rPr lang="de-DE" altLang="de-DE"/>
              <a:t> desVorlagentextes zu bearbeiten	</a:t>
            </a:r>
          </a:p>
          <a:p>
            <a:pPr lvl="1"/>
            <a:r>
              <a:rPr lang="de-DE" altLang="de-DE"/>
              <a:t>jdkjgkjkf</a:t>
            </a:r>
          </a:p>
          <a:p>
            <a:pPr lvl="2"/>
            <a:r>
              <a:rPr lang="de-DE" altLang="de-DE"/>
              <a:t>hgjhgjhgjd</a:t>
            </a:r>
          </a:p>
          <a:p>
            <a:pPr lvl="3"/>
            <a:r>
              <a:rPr lang="de-DE" altLang="de-DE"/>
              <a:t>ghfjjfhj</a:t>
            </a:r>
          </a:p>
          <a:p>
            <a:pPr lvl="4"/>
            <a:r>
              <a:rPr lang="de-DE" altLang="de-DE"/>
              <a:t>jhgjfhjghj	</a:t>
            </a:r>
          </a:p>
        </p:txBody>
      </p:sp>
      <p:sp>
        <p:nvSpPr>
          <p:cNvPr id="1055" name="Text Box 31"/>
          <p:cNvSpPr txBox="1">
            <a:spLocks noChangeArrowheads="1"/>
          </p:cNvSpPr>
          <p:nvPr/>
        </p:nvSpPr>
        <p:spPr bwMode="auto">
          <a:xfrm>
            <a:off x="8267700" y="6400800"/>
            <a:ext cx="7016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altLang="de-DE" sz="1200" b="1"/>
              <a:t>S. </a:t>
            </a:r>
            <a:fld id="{E8BEBCB9-5F86-464E-BE71-037BECAF7077}" type="slidenum">
              <a:rPr lang="de-DE" altLang="de-DE" sz="1200" b="1"/>
              <a:pPr algn="r">
                <a:spcBef>
                  <a:spcPct val="50000"/>
                </a:spcBef>
              </a:pPr>
              <a:t>‹Nr.›</a:t>
            </a:fld>
            <a:endParaRPr lang="de-DE" altLang="de-DE" sz="1200" b="1"/>
          </a:p>
        </p:txBody>
      </p:sp>
      <p:pic>
        <p:nvPicPr>
          <p:cNvPr id="1057" name="Picture 33" descr="DMP-Datenstelle_Logo_4c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713" y="0"/>
            <a:ext cx="2681287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81000" indent="-3810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FFB400"/>
        </a:buClr>
        <a:buFont typeface="Wingdings" panose="05000000000000000000" pitchFamily="2" charset="2"/>
        <a:buChar char="n"/>
        <a:defRPr sz="2200" b="1" kern="1200">
          <a:solidFill>
            <a:srgbClr val="193269"/>
          </a:solidFill>
          <a:latin typeface="+mn-lt"/>
          <a:ea typeface="+mn-ea"/>
          <a:cs typeface="+mn-cs"/>
        </a:defRPr>
      </a:lvl1pPr>
      <a:lvl2pPr marL="954088" indent="-382588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FFB400"/>
        </a:buClr>
        <a:buFont typeface="Wingdings" panose="05000000000000000000" pitchFamily="2" charset="2"/>
        <a:buChar char="n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525588" indent="-3810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FFB400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2097088" indent="-3810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FFB400"/>
        </a:buClr>
        <a:buFont typeface="Wingdings" panose="05000000000000000000" pitchFamily="2" charset="2"/>
        <a:buChar char="n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668588" indent="-3810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FFB400"/>
        </a:buClr>
        <a:buFont typeface="Wingdings" panose="05000000000000000000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9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5816600"/>
            <a:ext cx="4889500" cy="952500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de-DE" altLang="de-DE" sz="1600"/>
          </a:p>
          <a:p>
            <a:pPr>
              <a:lnSpc>
                <a:spcPct val="100000"/>
              </a:lnSpc>
            </a:pPr>
            <a:r>
              <a:rPr lang="de-DE" altLang="de-DE" sz="1600"/>
              <a:t>Hans-Jürgen Brummer</a:t>
            </a:r>
          </a:p>
          <a:p>
            <a:pPr>
              <a:lnSpc>
                <a:spcPct val="100000"/>
              </a:lnSpc>
            </a:pPr>
            <a:r>
              <a:rPr lang="de-DE" altLang="de-DE" sz="1600"/>
              <a:t>Leiter DSiE</a:t>
            </a:r>
          </a:p>
        </p:txBody>
      </p:sp>
      <p:sp>
        <p:nvSpPr>
          <p:cNvPr id="1609736" name="Rectangle 8"/>
          <p:cNvSpPr>
            <a:spLocks noChangeArrowheads="1"/>
          </p:cNvSpPr>
          <p:nvPr/>
        </p:nvSpPr>
        <p:spPr bwMode="auto">
          <a:xfrm>
            <a:off x="482600" y="1993900"/>
            <a:ext cx="866140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de-DE" altLang="de-DE" sz="28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609739" name="Text Box 11"/>
          <p:cNvSpPr txBox="1">
            <a:spLocks noChangeArrowheads="1"/>
          </p:cNvSpPr>
          <p:nvPr/>
        </p:nvSpPr>
        <p:spPr bwMode="auto">
          <a:xfrm>
            <a:off x="479425" y="1628775"/>
            <a:ext cx="5580374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 altLang="de-DE" sz="3200" b="1" dirty="0">
              <a:solidFill>
                <a:schemeClr val="tx2"/>
              </a:solidFill>
            </a:endParaRPr>
          </a:p>
          <a:p>
            <a:r>
              <a:rPr lang="de-DE" altLang="de-DE" sz="3200" b="1" dirty="0">
                <a:solidFill>
                  <a:schemeClr val="tx2"/>
                </a:solidFill>
              </a:rPr>
              <a:t>Service Checks</a:t>
            </a:r>
          </a:p>
          <a:p>
            <a:r>
              <a:rPr lang="de-DE" altLang="de-DE" sz="3200" b="1">
                <a:solidFill>
                  <a:schemeClr val="tx2"/>
                </a:solidFill>
              </a:rPr>
              <a:t>Auswertung </a:t>
            </a:r>
            <a:r>
              <a:rPr lang="de-DE" altLang="de-DE" sz="3200" b="1" dirty="0">
                <a:solidFill>
                  <a:schemeClr val="tx2"/>
                </a:solidFill>
              </a:rPr>
              <a:t>4</a:t>
            </a:r>
            <a:r>
              <a:rPr lang="de-DE" altLang="de-DE" sz="3200" b="1">
                <a:solidFill>
                  <a:schemeClr val="tx2"/>
                </a:solidFill>
              </a:rPr>
              <a:t>. Quartal 2023</a:t>
            </a:r>
            <a:endParaRPr lang="de-DE" altLang="de-DE" sz="3200" b="1" dirty="0">
              <a:solidFill>
                <a:schemeClr val="tx2"/>
              </a:solidFill>
            </a:endParaRPr>
          </a:p>
          <a:p>
            <a:r>
              <a:rPr lang="de-DE" altLang="de-DE" sz="3200" b="1" dirty="0">
                <a:solidFill>
                  <a:schemeClr val="tx2"/>
                </a:solidFill>
              </a:rPr>
              <a:t>- Servicetelefonie -</a:t>
            </a:r>
          </a:p>
        </p:txBody>
      </p:sp>
      <p:sp>
        <p:nvSpPr>
          <p:cNvPr id="1609741" name="Text Box 13"/>
          <p:cNvSpPr txBox="1">
            <a:spLocks noChangeArrowheads="1"/>
          </p:cNvSpPr>
          <p:nvPr/>
        </p:nvSpPr>
        <p:spPr bwMode="auto">
          <a:xfrm>
            <a:off x="479425" y="4603777"/>
            <a:ext cx="604361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 altLang="de-DE" sz="3200" b="1" dirty="0">
              <a:solidFill>
                <a:schemeClr val="tx2"/>
              </a:solidFill>
            </a:endParaRPr>
          </a:p>
          <a:p>
            <a:r>
              <a:rPr lang="de-DE" altLang="de-DE" b="1" dirty="0">
                <a:solidFill>
                  <a:schemeClr val="tx2"/>
                </a:solidFill>
              </a:rPr>
              <a:t>München, </a:t>
            </a:r>
            <a:r>
              <a:rPr lang="de-DE" altLang="de-DE" b="1">
                <a:solidFill>
                  <a:schemeClr val="tx2"/>
                </a:solidFill>
              </a:rPr>
              <a:t>den 14. November 2023</a:t>
            </a:r>
            <a:endParaRPr lang="de-DE" altLang="de-DE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96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016125"/>
            <a:ext cx="8893175" cy="4462760"/>
          </a:xfrm>
          <a:noFill/>
        </p:spPr>
        <p:txBody>
          <a:bodyPr/>
          <a:lstStyle/>
          <a:p>
            <a:pPr marL="722313" indent="-355600"/>
            <a:r>
              <a:rPr lang="de-DE" altLang="de-DE" sz="2000" dirty="0">
                <a:sym typeface="Wingdings" panose="05000000000000000000" pitchFamily="2" charset="2"/>
              </a:rPr>
              <a:t>Im </a:t>
            </a:r>
            <a:r>
              <a:rPr lang="de-DE" altLang="de-DE" sz="2000">
                <a:sym typeface="Wingdings" panose="05000000000000000000" pitchFamily="2" charset="2"/>
              </a:rPr>
              <a:t>Quartal 4 2023 </a:t>
            </a:r>
            <a:r>
              <a:rPr lang="de-DE" altLang="de-DE" sz="2000" dirty="0">
                <a:sym typeface="Wingdings" panose="05000000000000000000" pitchFamily="2" charset="2"/>
              </a:rPr>
              <a:t>wurde erneut der NPS ermittelt. </a:t>
            </a:r>
            <a:endParaRPr lang="de-DE" altLang="de-DE" sz="2000" b="0" dirty="0">
              <a:sym typeface="Wingdings" panose="05000000000000000000" pitchFamily="2" charset="2"/>
            </a:endParaRPr>
          </a:p>
          <a:p>
            <a:pPr marL="722313" indent="-355600"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Wingdings" panose="05000000000000000000" pitchFamily="2" charset="2"/>
              </a:rPr>
              <a:t>NPS = Promotorenüberhang; Abschätzung der Wahrscheinlichkeit, mit der Kunden ein Unternehmen oder Dienstleistung weiterempfehlen. </a:t>
            </a:r>
          </a:p>
          <a:p>
            <a:pPr marL="722313" indent="-355600"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Wingdings" panose="05000000000000000000" pitchFamily="2" charset="2"/>
              </a:rPr>
              <a:t>Skala 10 (sehr wahrscheinlich) bis 0 (unwahrscheinlich). </a:t>
            </a:r>
          </a:p>
          <a:p>
            <a:pPr marL="722313" indent="-355600"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Wingdings" panose="05000000000000000000" pitchFamily="2" charset="2"/>
              </a:rPr>
              <a:t>Berechnung: NPS (10 &amp; 9) in % minus Kritiker (0 – 6) in %</a:t>
            </a:r>
          </a:p>
          <a:p>
            <a:pPr marL="722313" indent="-355600">
              <a:buFont typeface="Wingdings" panose="05000000000000000000" pitchFamily="2" charset="2"/>
              <a:buChar char="Ø"/>
            </a:pPr>
            <a:endParaRPr lang="de-DE" altLang="de-DE" sz="2000" dirty="0">
              <a:sym typeface="Wingdings" panose="05000000000000000000" pitchFamily="2" charset="2"/>
            </a:endParaRPr>
          </a:p>
          <a:p>
            <a:pPr marL="722313" indent="-355600"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Wingdings" panose="05000000000000000000" pitchFamily="2" charset="2"/>
              </a:rPr>
              <a:t>NPS </a:t>
            </a:r>
            <a:r>
              <a:rPr lang="de-DE" altLang="de-DE" sz="2000">
                <a:sym typeface="Wingdings" panose="05000000000000000000" pitchFamily="2" charset="2"/>
              </a:rPr>
              <a:t>= 70,37 </a:t>
            </a:r>
            <a:r>
              <a:rPr lang="de-DE" altLang="de-DE" sz="2000" dirty="0">
                <a:sym typeface="Wingdings" panose="05000000000000000000" pitchFamily="2" charset="2"/>
              </a:rPr>
              <a:t>v. H. </a:t>
            </a:r>
            <a:r>
              <a:rPr lang="de-DE" altLang="de-DE" sz="2000">
                <a:sym typeface="Wingdings" panose="05000000000000000000" pitchFamily="2" charset="2"/>
              </a:rPr>
              <a:t>– 7,41 </a:t>
            </a:r>
            <a:r>
              <a:rPr lang="de-DE" altLang="de-DE" sz="2000" dirty="0">
                <a:sym typeface="Wingdings" panose="05000000000000000000" pitchFamily="2" charset="2"/>
              </a:rPr>
              <a:t>v. H. =  </a:t>
            </a:r>
            <a:r>
              <a:rPr lang="de-DE" altLang="de-DE" sz="2000">
                <a:sym typeface="Wingdings" panose="05000000000000000000" pitchFamily="2" charset="2"/>
              </a:rPr>
              <a:t>+ 62,96</a:t>
            </a:r>
            <a:br>
              <a:rPr lang="de-DE" altLang="de-DE" sz="2000" b="0" dirty="0">
                <a:sym typeface="Wingdings" panose="05000000000000000000" pitchFamily="2" charset="2"/>
              </a:rPr>
            </a:br>
            <a:r>
              <a:rPr lang="de-DE" altLang="de-DE" sz="2000" b="0">
                <a:sym typeface="Wingdings" panose="05000000000000000000" pitchFamily="2" charset="2"/>
              </a:rPr>
              <a:t>+ 62,96 </a:t>
            </a:r>
            <a:r>
              <a:rPr lang="de-DE" altLang="de-DE" sz="2000" b="0" dirty="0">
                <a:sym typeface="Wingdings" panose="05000000000000000000" pitchFamily="2" charset="2"/>
              </a:rPr>
              <a:t>ist ein sehr guter Wert. </a:t>
            </a:r>
            <a:br>
              <a:rPr lang="de-DE" altLang="de-DE" sz="2000" b="0" dirty="0">
                <a:sym typeface="Wingdings" panose="05000000000000000000" pitchFamily="2" charset="2"/>
              </a:rPr>
            </a:br>
            <a:r>
              <a:rPr lang="de-DE" altLang="de-DE" sz="2000" b="0" dirty="0">
                <a:sym typeface="Wingdings" panose="05000000000000000000" pitchFamily="2" charset="2"/>
              </a:rPr>
              <a:t>Werte im „Positiven-Bereich“ sind schwer zu erzielen und kommen im Vergleich selten vor. </a:t>
            </a:r>
          </a:p>
        </p:txBody>
      </p:sp>
      <p:sp>
        <p:nvSpPr>
          <p:cNvPr id="1819651" name="Text Box 3"/>
          <p:cNvSpPr txBox="1">
            <a:spLocks noChangeArrowheads="1"/>
          </p:cNvSpPr>
          <p:nvPr/>
        </p:nvSpPr>
        <p:spPr bwMode="auto">
          <a:xfrm>
            <a:off x="0" y="0"/>
            <a:ext cx="88931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50000">
                      <a:schemeClr val="bg1"/>
                    </a:gs>
                    <a:gs pos="100000">
                      <a:schemeClr val="hlink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altLang="de-DE" b="1">
              <a:solidFill>
                <a:schemeClr val="bg1"/>
              </a:solidFill>
            </a:endParaRPr>
          </a:p>
        </p:txBody>
      </p:sp>
      <p:sp>
        <p:nvSpPr>
          <p:cNvPr id="1819652" name="Rectangle 4"/>
          <p:cNvSpPr>
            <a:spLocks noChangeArrowheads="1"/>
          </p:cNvSpPr>
          <p:nvPr/>
        </p:nvSpPr>
        <p:spPr bwMode="auto">
          <a:xfrm>
            <a:off x="0" y="1196975"/>
            <a:ext cx="9144000" cy="530225"/>
          </a:xfrm>
          <a:prstGeom prst="rect">
            <a:avLst/>
          </a:prstGeom>
          <a:solidFill>
            <a:srgbClr val="FFB4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de-DE" altLang="de-DE" b="1">
                <a:solidFill>
                  <a:srgbClr val="193269"/>
                </a:solidFill>
              </a:rPr>
              <a:t>Net Promoter Score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22" name="Text Box 2"/>
          <p:cNvSpPr txBox="1">
            <a:spLocks noChangeArrowheads="1"/>
          </p:cNvSpPr>
          <p:nvPr/>
        </p:nvSpPr>
        <p:spPr bwMode="auto">
          <a:xfrm>
            <a:off x="0" y="0"/>
            <a:ext cx="88931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50000">
                      <a:schemeClr val="bg1"/>
                    </a:gs>
                    <a:gs pos="100000">
                      <a:schemeClr val="hlink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altLang="de-DE" b="1" dirty="0">
                <a:solidFill>
                  <a:schemeClr val="bg1"/>
                </a:solidFill>
              </a:rPr>
              <a:t>Service Checks</a:t>
            </a:r>
          </a:p>
        </p:txBody>
      </p:sp>
      <p:sp>
        <p:nvSpPr>
          <p:cNvPr id="1822723" name="Rectangle 3"/>
          <p:cNvSpPr>
            <a:spLocks noChangeArrowheads="1"/>
          </p:cNvSpPr>
          <p:nvPr/>
        </p:nvSpPr>
        <p:spPr bwMode="auto">
          <a:xfrm>
            <a:off x="34925" y="1196975"/>
            <a:ext cx="9144000" cy="530225"/>
          </a:xfrm>
          <a:prstGeom prst="rect">
            <a:avLst/>
          </a:prstGeom>
          <a:solidFill>
            <a:srgbClr val="FFB4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de-DE" altLang="de-DE">
                <a:solidFill>
                  <a:srgbClr val="193269"/>
                </a:solidFill>
                <a:sym typeface="Wingdings" panose="05000000000000000000" pitchFamily="2" charset="2"/>
              </a:rPr>
              <a:t>Entwicklung Net Promoter Score (NPS)</a:t>
            </a:r>
          </a:p>
        </p:txBody>
      </p:sp>
      <p:sp>
        <p:nvSpPr>
          <p:cNvPr id="1822724" name="Text Box 4"/>
          <p:cNvSpPr txBox="1">
            <a:spLocks noChangeArrowheads="1"/>
          </p:cNvSpPr>
          <p:nvPr/>
        </p:nvSpPr>
        <p:spPr bwMode="auto">
          <a:xfrm>
            <a:off x="0" y="6416675"/>
            <a:ext cx="6897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50000">
                      <a:schemeClr val="bg1"/>
                    </a:gs>
                    <a:gs pos="100000">
                      <a:schemeClr val="hlink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000"/>
              <a:t>Quelle: Erfassungstool</a:t>
            </a:r>
            <a:br>
              <a:rPr lang="de-DE" altLang="de-DE" sz="1000"/>
            </a:br>
            <a:r>
              <a:rPr lang="de-DE" altLang="de-DE" sz="1000"/>
              <a:t>Service Check                           Bitte beachten: NPS auch im negativen Bereich möglich! Jahreswerte kumuliert.</a:t>
            </a: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159261"/>
              </p:ext>
            </p:extLst>
          </p:nvPr>
        </p:nvGraphicFramePr>
        <p:xfrm>
          <a:off x="452438" y="1933575"/>
          <a:ext cx="8904287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22726" name="AutoShape 6"/>
          <p:cNvSpPr>
            <a:spLocks noChangeArrowheads="1"/>
          </p:cNvSpPr>
          <p:nvPr/>
        </p:nvSpPr>
        <p:spPr bwMode="auto">
          <a:xfrm rot="10800000">
            <a:off x="26988" y="3717925"/>
            <a:ext cx="792162" cy="1295400"/>
          </a:xfrm>
          <a:prstGeom prst="downArrow">
            <a:avLst>
              <a:gd name="adj1" fmla="val 50000"/>
              <a:gd name="adj2" fmla="val 40882"/>
            </a:avLst>
          </a:prstGeom>
          <a:gradFill rotWithShape="0">
            <a:gsLst>
              <a:gs pos="0">
                <a:schemeClr val="hlink"/>
              </a:gs>
              <a:gs pos="50000">
                <a:schemeClr val="bg1"/>
              </a:gs>
              <a:gs pos="100000">
                <a:schemeClr val="hlink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22727" name="Text Box 7"/>
          <p:cNvSpPr txBox="1">
            <a:spLocks noChangeArrowheads="1"/>
          </p:cNvSpPr>
          <p:nvPr/>
        </p:nvSpPr>
        <p:spPr bwMode="auto">
          <a:xfrm rot="5400000">
            <a:off x="-266699" y="4740275"/>
            <a:ext cx="13700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/>
              <a:t>besser</a:t>
            </a:r>
          </a:p>
        </p:txBody>
      </p:sp>
      <p:sp>
        <p:nvSpPr>
          <p:cNvPr id="1822728" name="Text Box 8"/>
          <p:cNvSpPr txBox="1">
            <a:spLocks noChangeArrowheads="1"/>
          </p:cNvSpPr>
          <p:nvPr/>
        </p:nvSpPr>
        <p:spPr bwMode="auto">
          <a:xfrm>
            <a:off x="7164388" y="5334000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50000">
                      <a:schemeClr val="bg1"/>
                    </a:gs>
                    <a:gs pos="100000">
                      <a:schemeClr val="hlink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4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844675"/>
            <a:ext cx="8642350" cy="4216539"/>
          </a:xfrm>
          <a:noFill/>
        </p:spPr>
        <p:txBody>
          <a:bodyPr/>
          <a:lstStyle/>
          <a:p>
            <a:pPr marL="722313" indent="-355600"/>
            <a:r>
              <a:rPr lang="de-DE" altLang="de-DE" sz="2000" b="0" dirty="0">
                <a:sym typeface="Wingdings" panose="05000000000000000000" pitchFamily="2" charset="2"/>
              </a:rPr>
              <a:t>Service </a:t>
            </a:r>
            <a:r>
              <a:rPr lang="de-DE" altLang="de-DE" sz="2000" b="0">
                <a:sym typeface="Wingdings" panose="05000000000000000000" pitchFamily="2" charset="2"/>
              </a:rPr>
              <a:t>Check 4. Quartal 2023 </a:t>
            </a:r>
            <a:endParaRPr lang="de-DE" altLang="de-DE" sz="2000" b="0" dirty="0">
              <a:sym typeface="Wingdings" panose="05000000000000000000" pitchFamily="2" charset="2"/>
            </a:endParaRPr>
          </a:p>
          <a:p>
            <a:pPr marL="722313" indent="-355600"/>
            <a:endParaRPr lang="de-DE" altLang="de-DE" sz="2000" b="0" dirty="0">
              <a:sym typeface="Wingdings" panose="05000000000000000000" pitchFamily="2" charset="2"/>
            </a:endParaRPr>
          </a:p>
          <a:p>
            <a:pPr marL="722313" indent="-355600"/>
            <a:endParaRPr lang="de-DE" altLang="de-DE" sz="2000" b="0" dirty="0">
              <a:sym typeface="Wingdings" panose="05000000000000000000" pitchFamily="2" charset="2"/>
            </a:endParaRPr>
          </a:p>
          <a:p>
            <a:pPr marL="722313" indent="-355600"/>
            <a:r>
              <a:rPr lang="de-DE" altLang="de-DE" sz="2000" b="0" dirty="0">
                <a:sym typeface="Wingdings" panose="05000000000000000000" pitchFamily="2" charset="2"/>
              </a:rPr>
              <a:t>Bis einschl</a:t>
            </a:r>
            <a:r>
              <a:rPr lang="de-DE" altLang="de-DE" sz="2000" b="0">
                <a:sym typeface="Wingdings" panose="05000000000000000000" pitchFamily="2" charset="2"/>
              </a:rPr>
              <a:t>. 4 / 2023 </a:t>
            </a:r>
            <a:r>
              <a:rPr lang="de-DE" altLang="de-DE" sz="2000" b="0" dirty="0">
                <a:sym typeface="Wingdings" panose="05000000000000000000" pitchFamily="2" charset="2"/>
              </a:rPr>
              <a:t>versendete Service Checks: </a:t>
            </a:r>
            <a:br>
              <a:rPr lang="de-DE" altLang="de-DE" sz="2000" b="0">
                <a:sym typeface="Wingdings" panose="05000000000000000000" pitchFamily="2" charset="2"/>
              </a:rPr>
            </a:br>
            <a:r>
              <a:rPr lang="de-DE" altLang="de-DE" sz="2000" b="0">
                <a:sym typeface="Wingdings" panose="05000000000000000000" pitchFamily="2" charset="2"/>
              </a:rPr>
              <a:t>13.337</a:t>
            </a:r>
            <a:endParaRPr lang="de-DE" sz="2000" b="0" dirty="0"/>
          </a:p>
          <a:p>
            <a:pPr marL="722313" indent="-355600"/>
            <a:r>
              <a:rPr lang="de-DE" sz="2000" dirty="0"/>
              <a:t> </a:t>
            </a:r>
            <a:r>
              <a:rPr lang="de-DE" altLang="de-DE" sz="2000" b="0" dirty="0">
                <a:sym typeface="Wingdings" panose="05000000000000000000" pitchFamily="2" charset="2"/>
              </a:rPr>
              <a:t>Bis einschl</a:t>
            </a:r>
            <a:r>
              <a:rPr lang="de-DE" altLang="de-DE" sz="2000" b="0">
                <a:sym typeface="Wingdings" panose="05000000000000000000" pitchFamily="2" charset="2"/>
              </a:rPr>
              <a:t>. 4 / 2023 </a:t>
            </a:r>
            <a:r>
              <a:rPr lang="de-DE" altLang="de-DE" sz="2000" b="0" dirty="0">
                <a:sym typeface="Wingdings" panose="05000000000000000000" pitchFamily="2" charset="2"/>
              </a:rPr>
              <a:t>zurück und bewertete Service Checks:</a:t>
            </a:r>
            <a:br>
              <a:rPr lang="de-DE" altLang="de-DE" sz="2000" b="0">
                <a:sym typeface="Wingdings" panose="05000000000000000000" pitchFamily="2" charset="2"/>
              </a:rPr>
            </a:br>
            <a:r>
              <a:rPr lang="de-DE" altLang="de-DE" sz="2000" b="0">
                <a:sym typeface="Wingdings" panose="05000000000000000000" pitchFamily="2" charset="2"/>
              </a:rPr>
              <a:t>4.758</a:t>
            </a:r>
            <a:endParaRPr lang="de-DE" altLang="de-DE" sz="2000" b="0" dirty="0">
              <a:sym typeface="Wingdings" panose="05000000000000000000" pitchFamily="2" charset="2"/>
            </a:endParaRPr>
          </a:p>
          <a:p>
            <a:pPr marL="722313" indent="-355600">
              <a:buFont typeface="Wingdings" panose="05000000000000000000" pitchFamily="2" charset="2"/>
              <a:buChar char="Ø"/>
            </a:pPr>
            <a:r>
              <a:rPr lang="de-DE" altLang="de-DE" sz="2000" b="0" dirty="0">
                <a:sym typeface="Wingdings" panose="05000000000000000000" pitchFamily="2" charset="2"/>
              </a:rPr>
              <a:t>= Rücklaufquote </a:t>
            </a:r>
            <a:r>
              <a:rPr lang="de-DE" altLang="de-DE" sz="2000" b="0">
                <a:sym typeface="Wingdings" panose="05000000000000000000" pitchFamily="2" charset="2"/>
              </a:rPr>
              <a:t>von 35,68 %</a:t>
            </a:r>
            <a:endParaRPr lang="de-DE" altLang="de-DE" sz="2000" b="0" dirty="0">
              <a:sym typeface="Wingdings" panose="05000000000000000000" pitchFamily="2" charset="2"/>
            </a:endParaRPr>
          </a:p>
          <a:p>
            <a:pPr marL="722313" indent="-355600"/>
            <a:endParaRPr lang="de-DE" altLang="de-DE" sz="2000" b="0" dirty="0">
              <a:sym typeface="Wingdings" panose="05000000000000000000" pitchFamily="2" charset="2"/>
            </a:endParaRPr>
          </a:p>
          <a:p>
            <a:pPr marL="722313" indent="-355600">
              <a:buFont typeface="Wingdings" panose="05000000000000000000" pitchFamily="2" charset="2"/>
              <a:buNone/>
            </a:pPr>
            <a:r>
              <a:rPr lang="de-DE" altLang="de-DE" sz="2000" dirty="0"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1814532" name="Text Box 4"/>
          <p:cNvSpPr txBox="1">
            <a:spLocks noChangeArrowheads="1"/>
          </p:cNvSpPr>
          <p:nvPr/>
        </p:nvSpPr>
        <p:spPr bwMode="auto">
          <a:xfrm>
            <a:off x="0" y="0"/>
            <a:ext cx="88931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50000">
                      <a:schemeClr val="bg1"/>
                    </a:gs>
                    <a:gs pos="100000">
                      <a:schemeClr val="hlink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altLang="de-DE" b="1">
              <a:solidFill>
                <a:schemeClr val="bg1"/>
              </a:solidFill>
            </a:endParaRPr>
          </a:p>
        </p:txBody>
      </p:sp>
      <p:sp>
        <p:nvSpPr>
          <p:cNvPr id="1814533" name="Rectangle 5"/>
          <p:cNvSpPr>
            <a:spLocks noChangeArrowheads="1"/>
          </p:cNvSpPr>
          <p:nvPr/>
        </p:nvSpPr>
        <p:spPr bwMode="auto">
          <a:xfrm>
            <a:off x="0" y="1214712"/>
            <a:ext cx="9144000" cy="494751"/>
          </a:xfrm>
          <a:prstGeom prst="rect">
            <a:avLst/>
          </a:prstGeom>
          <a:solidFill>
            <a:srgbClr val="FFB4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de-DE" altLang="de-DE" b="1" dirty="0">
                <a:solidFill>
                  <a:srgbClr val="193269"/>
                </a:solidFill>
              </a:rPr>
              <a:t>Service </a:t>
            </a:r>
            <a:r>
              <a:rPr lang="de-DE" altLang="de-DE" b="1">
                <a:solidFill>
                  <a:srgbClr val="193269"/>
                </a:solidFill>
              </a:rPr>
              <a:t>Check </a:t>
            </a:r>
            <a:r>
              <a:rPr lang="de-DE" altLang="de-DE" b="1" dirty="0">
                <a:solidFill>
                  <a:srgbClr val="193269"/>
                </a:solidFill>
              </a:rPr>
              <a:t>4</a:t>
            </a:r>
            <a:r>
              <a:rPr lang="de-DE" altLang="de-DE" b="1">
                <a:solidFill>
                  <a:srgbClr val="193269"/>
                </a:solidFill>
              </a:rPr>
              <a:t>. Quartal 2023</a:t>
            </a:r>
            <a:endParaRPr lang="de-DE" altLang="de-DE" b="1" dirty="0">
              <a:solidFill>
                <a:srgbClr val="193269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3975522" y="3198168"/>
            <a:ext cx="1192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 	 </a:t>
            </a:r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A4EBA1B8-8526-2825-F368-F0D762A982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576900"/>
              </p:ext>
            </p:extLst>
          </p:nvPr>
        </p:nvGraphicFramePr>
        <p:xfrm>
          <a:off x="1752088" y="2417118"/>
          <a:ext cx="9144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2" imgW="914400" imgH="781200" progId="Word.Document.12">
                  <p:embed/>
                </p:oleObj>
              </mc:Choice>
              <mc:Fallback>
                <p:oleObj name="Document" showAsIcon="1" r:id="rId2" imgW="914400" imgH="781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52088" y="2417118"/>
                        <a:ext cx="914400" cy="78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6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39925"/>
            <a:ext cx="9144000" cy="4918075"/>
          </a:xfrm>
          <a:noFill/>
        </p:spPr>
        <p:txBody>
          <a:bodyPr/>
          <a:lstStyle/>
          <a:p>
            <a:pPr marL="722313" indent="-355600"/>
            <a:r>
              <a:rPr lang="de-DE" altLang="de-DE" sz="2000" b="0" dirty="0">
                <a:sym typeface="Wingdings" panose="05000000000000000000" pitchFamily="2" charset="2"/>
              </a:rPr>
              <a:t>Dieser Service Check wurde </a:t>
            </a:r>
            <a:r>
              <a:rPr lang="de-DE" altLang="de-DE" sz="2000" b="0">
                <a:sym typeface="Wingdings" panose="05000000000000000000" pitchFamily="2" charset="2"/>
              </a:rPr>
              <a:t>im Oktober </a:t>
            </a:r>
            <a:r>
              <a:rPr lang="de-DE" altLang="de-DE" sz="2000" b="0" dirty="0">
                <a:sym typeface="Wingdings" panose="05000000000000000000" pitchFamily="2" charset="2"/>
              </a:rPr>
              <a:t>bei Praxen während der „Reminder-Telefonie“ durchgeführt, die vor der Befragung einen telefonischen Kontakt mit einem Mitarbeiter der </a:t>
            </a:r>
            <a:r>
              <a:rPr lang="de-DE" altLang="de-DE" sz="2000" b="0" dirty="0" err="1">
                <a:sym typeface="Wingdings" panose="05000000000000000000" pitchFamily="2" charset="2"/>
              </a:rPr>
              <a:t>ArGe</a:t>
            </a:r>
            <a:r>
              <a:rPr lang="de-DE" altLang="de-DE" sz="2000" b="0" dirty="0">
                <a:sym typeface="Wingdings" panose="05000000000000000000" pitchFamily="2" charset="2"/>
              </a:rPr>
              <a:t> DMP-Datenstelle Bayern GbR am Servicetelefon hatten;  </a:t>
            </a:r>
            <a:br>
              <a:rPr lang="de-DE" altLang="de-DE" sz="2000" b="0" dirty="0">
                <a:sym typeface="Wingdings" panose="05000000000000000000" pitchFamily="2" charset="2"/>
              </a:rPr>
            </a:br>
            <a:r>
              <a:rPr lang="de-DE" altLang="de-DE" sz="2000" b="0" dirty="0">
                <a:sym typeface="Wingdings" panose="05000000000000000000" pitchFamily="2" charset="2"/>
              </a:rPr>
              <a:t>konkret</a:t>
            </a:r>
            <a:r>
              <a:rPr lang="de-DE" altLang="de-DE" sz="2000" b="0">
                <a:sym typeface="Wingdings" panose="05000000000000000000" pitchFamily="2" charset="2"/>
              </a:rPr>
              <a:t>: 16.10. – 18.10.2023 + 21.10. – 24.10.2023</a:t>
            </a:r>
            <a:endParaRPr lang="de-DE" altLang="de-DE" sz="2000" b="0" dirty="0">
              <a:sym typeface="Wingdings" panose="05000000000000000000" pitchFamily="2" charset="2"/>
            </a:endParaRPr>
          </a:p>
          <a:p>
            <a:pPr marL="722313" indent="-355600"/>
            <a:r>
              <a:rPr lang="de-DE" altLang="de-DE" sz="2000" b="0" dirty="0">
                <a:sym typeface="Wingdings" panose="05000000000000000000" pitchFamily="2" charset="2"/>
              </a:rPr>
              <a:t>Der Service Check erfolgte via Faxabfrage</a:t>
            </a:r>
          </a:p>
          <a:p>
            <a:pPr marL="722313" indent="-355600"/>
            <a:r>
              <a:rPr lang="de-DE" altLang="de-DE" sz="2000" b="0" dirty="0">
                <a:sym typeface="Wingdings" panose="05000000000000000000" pitchFamily="2" charset="2"/>
              </a:rPr>
              <a:t>Das Einhalten folgender Service Standards wurde ermittelt: </a:t>
            </a:r>
          </a:p>
          <a:p>
            <a:pPr marL="722313" indent="-355600">
              <a:buFont typeface="Wingdings" panose="05000000000000000000" pitchFamily="2" charset="2"/>
              <a:buChar char="Ø"/>
            </a:pPr>
            <a:r>
              <a:rPr lang="de-DE" altLang="de-DE" sz="2000" b="0" dirty="0">
                <a:sym typeface="Wingdings" panose="05000000000000000000" pitchFamily="2" charset="2"/>
              </a:rPr>
              <a:t>Schulnote 2,0 oder besser</a:t>
            </a:r>
          </a:p>
          <a:p>
            <a:pPr marL="722313" indent="-355600">
              <a:buFont typeface="Wingdings" panose="05000000000000000000" pitchFamily="2" charset="2"/>
              <a:buChar char="Ø"/>
            </a:pPr>
            <a:r>
              <a:rPr lang="de-DE" altLang="de-DE" sz="2000" b="0" dirty="0">
                <a:sym typeface="Wingdings" panose="05000000000000000000" pitchFamily="2" charset="2"/>
              </a:rPr>
              <a:t>Als „massive Beschwerde“ wird eine Bewertung von mindestens zweimal Note 5 oder einmal Note 6 oder schlechter bei den sechs abgefragten Parametern eingestuft. Ebenfalls gilt als „massive Beschwerde“ eine negative Bewertung im Freitextfeld.</a:t>
            </a:r>
          </a:p>
        </p:txBody>
      </p:sp>
      <p:sp>
        <p:nvSpPr>
          <p:cNvPr id="1806340" name="Text Box 4"/>
          <p:cNvSpPr txBox="1">
            <a:spLocks noChangeArrowheads="1"/>
          </p:cNvSpPr>
          <p:nvPr/>
        </p:nvSpPr>
        <p:spPr bwMode="auto">
          <a:xfrm>
            <a:off x="0" y="0"/>
            <a:ext cx="88931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50000">
                      <a:schemeClr val="bg1"/>
                    </a:gs>
                    <a:gs pos="100000">
                      <a:schemeClr val="hlink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altLang="de-DE" b="1">
              <a:solidFill>
                <a:schemeClr val="bg1"/>
              </a:solidFill>
            </a:endParaRPr>
          </a:p>
        </p:txBody>
      </p:sp>
      <p:sp>
        <p:nvSpPr>
          <p:cNvPr id="1806341" name="Rectangle 5"/>
          <p:cNvSpPr>
            <a:spLocks noChangeArrowheads="1"/>
          </p:cNvSpPr>
          <p:nvPr/>
        </p:nvSpPr>
        <p:spPr bwMode="auto">
          <a:xfrm>
            <a:off x="0" y="1196975"/>
            <a:ext cx="9144000" cy="530225"/>
          </a:xfrm>
          <a:prstGeom prst="rect">
            <a:avLst/>
          </a:prstGeom>
          <a:solidFill>
            <a:srgbClr val="FFB4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de-DE" altLang="de-DE" b="1">
                <a:solidFill>
                  <a:srgbClr val="193269"/>
                </a:solidFill>
              </a:rPr>
              <a:t>Intro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7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016125"/>
            <a:ext cx="8893175" cy="4832092"/>
          </a:xfrm>
          <a:noFill/>
        </p:spPr>
        <p:txBody>
          <a:bodyPr/>
          <a:lstStyle/>
          <a:p>
            <a:pPr marL="722313" indent="-355600">
              <a:lnSpc>
                <a:spcPct val="110000"/>
              </a:lnSpc>
            </a:pPr>
            <a:r>
              <a:rPr lang="de-DE" altLang="de-DE" sz="2000" dirty="0">
                <a:sym typeface="Wingdings" panose="05000000000000000000" pitchFamily="2" charset="2"/>
              </a:rPr>
              <a:t>Einhalten der Service Standards bei folgenden Parametern:</a:t>
            </a:r>
            <a:endParaRPr lang="de-DE" altLang="de-DE" sz="2000" b="0" dirty="0">
              <a:sym typeface="Wingdings" panose="05000000000000000000" pitchFamily="2" charset="2"/>
            </a:endParaRPr>
          </a:p>
          <a:p>
            <a:pPr marL="722313" indent="-3556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Wingdings" panose="05000000000000000000" pitchFamily="2" charset="2"/>
              </a:rPr>
              <a:t>Eingehalten bzw. besser (2,0)</a:t>
            </a:r>
            <a:r>
              <a:rPr lang="de-DE" altLang="de-DE" sz="2000" b="0" dirty="0">
                <a:sym typeface="Wingdings" panose="05000000000000000000" pitchFamily="2" charset="2"/>
              </a:rPr>
              <a:t> </a:t>
            </a:r>
          </a:p>
          <a:p>
            <a:pPr marL="722313" indent="-3556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de-DE" altLang="de-DE" sz="2000" b="0" dirty="0">
                <a:sym typeface="Wingdings" panose="05000000000000000000" pitchFamily="2" charset="2"/>
              </a:rPr>
              <a:t>Zufriedenheit mit der DMP-Datenstelle Bayern allgemein </a:t>
            </a:r>
          </a:p>
          <a:p>
            <a:pPr marL="722313" indent="-3556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de-DE" altLang="de-DE" sz="2000" b="0" dirty="0">
                <a:sym typeface="Wingdings" panose="05000000000000000000" pitchFamily="2" charset="2"/>
              </a:rPr>
              <a:t>Freundlichkeit des Gesprächspartners</a:t>
            </a:r>
          </a:p>
          <a:p>
            <a:pPr marL="722313" indent="-3556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de-DE" altLang="de-DE" sz="2000" b="0" dirty="0">
                <a:sym typeface="Wingdings" panose="05000000000000000000" pitchFamily="2" charset="2"/>
              </a:rPr>
              <a:t>Kompetenz des Gesprächspartners</a:t>
            </a:r>
          </a:p>
          <a:p>
            <a:pPr marL="722313" indent="-3556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de-DE" altLang="de-DE" sz="2000" b="0" dirty="0">
                <a:sym typeface="Wingdings" panose="05000000000000000000" pitchFamily="2" charset="2"/>
              </a:rPr>
              <a:t>Eingehen auf Kundenwünsche</a:t>
            </a:r>
          </a:p>
          <a:p>
            <a:pPr marL="722313" indent="-3556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de-DE" altLang="de-DE" sz="2000" b="0" dirty="0">
                <a:sym typeface="Wingdings" panose="05000000000000000000" pitchFamily="2" charset="2"/>
              </a:rPr>
              <a:t>Telefonische Erreichbarkeit bei diesem Kontakt</a:t>
            </a:r>
          </a:p>
          <a:p>
            <a:pPr marL="722313" indent="-3556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de-DE" altLang="de-DE" sz="2000" b="0" dirty="0">
                <a:sym typeface="Wingdings" panose="05000000000000000000" pitchFamily="2" charset="2"/>
              </a:rPr>
              <a:t> Rückruf zeitnah / zum Wunschtermin</a:t>
            </a:r>
          </a:p>
          <a:p>
            <a:pPr marL="366713" indent="0">
              <a:lnSpc>
                <a:spcPct val="110000"/>
              </a:lnSpc>
              <a:buNone/>
            </a:pPr>
            <a:endParaRPr lang="de-DE" altLang="de-DE" sz="2000" b="0" dirty="0">
              <a:sym typeface="Wingdings" panose="05000000000000000000" pitchFamily="2" charset="2"/>
            </a:endParaRPr>
          </a:p>
          <a:p>
            <a:pPr marL="722313" indent="-3556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Wingdings" panose="05000000000000000000" pitchFamily="2" charset="2"/>
              </a:rPr>
              <a:t>Überschritten (schlechter als 2,0) </a:t>
            </a:r>
          </a:p>
          <a:p>
            <a:pPr marL="722313" lvl="0" indent="-3556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de-DE" altLang="de-DE" sz="2000" b="0" dirty="0">
                <a:sym typeface="Wingdings" panose="05000000000000000000" pitchFamily="2" charset="2"/>
              </a:rPr>
              <a:t> nicht belegt</a:t>
            </a:r>
          </a:p>
          <a:p>
            <a:pPr marL="722313" indent="-355600">
              <a:lnSpc>
                <a:spcPct val="110000"/>
              </a:lnSpc>
              <a:buFont typeface="Wingdings" panose="05000000000000000000" pitchFamily="2" charset="2"/>
              <a:buChar char="v"/>
            </a:pPr>
            <a:endParaRPr lang="de-DE" altLang="de-DE" sz="2000" b="0" dirty="0">
              <a:sym typeface="Wingdings" panose="05000000000000000000" pitchFamily="2" charset="2"/>
            </a:endParaRPr>
          </a:p>
        </p:txBody>
      </p:sp>
      <p:sp>
        <p:nvSpPr>
          <p:cNvPr id="1807364" name="Text Box 4"/>
          <p:cNvSpPr txBox="1">
            <a:spLocks noChangeArrowheads="1"/>
          </p:cNvSpPr>
          <p:nvPr/>
        </p:nvSpPr>
        <p:spPr bwMode="auto">
          <a:xfrm>
            <a:off x="0" y="0"/>
            <a:ext cx="88931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50000">
                      <a:schemeClr val="bg1"/>
                    </a:gs>
                    <a:gs pos="100000">
                      <a:schemeClr val="hlink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altLang="de-DE" b="1">
              <a:solidFill>
                <a:schemeClr val="bg1"/>
              </a:solidFill>
            </a:endParaRPr>
          </a:p>
        </p:txBody>
      </p:sp>
      <p:sp>
        <p:nvSpPr>
          <p:cNvPr id="1807365" name="Rectangle 5"/>
          <p:cNvSpPr>
            <a:spLocks noChangeArrowheads="1"/>
          </p:cNvSpPr>
          <p:nvPr/>
        </p:nvSpPr>
        <p:spPr bwMode="auto">
          <a:xfrm>
            <a:off x="0" y="1196975"/>
            <a:ext cx="9144000" cy="530225"/>
          </a:xfrm>
          <a:prstGeom prst="rect">
            <a:avLst/>
          </a:prstGeom>
          <a:solidFill>
            <a:srgbClr val="FFB4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de-DE" altLang="de-DE" b="1">
                <a:solidFill>
                  <a:srgbClr val="193269"/>
                </a:solidFill>
              </a:rPr>
              <a:t>Daten, Fakten, Analysen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8387" name="Text Box 3"/>
          <p:cNvSpPr txBox="1">
            <a:spLocks noChangeArrowheads="1"/>
          </p:cNvSpPr>
          <p:nvPr/>
        </p:nvSpPr>
        <p:spPr bwMode="auto">
          <a:xfrm>
            <a:off x="0" y="0"/>
            <a:ext cx="88931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50000">
                      <a:schemeClr val="bg1"/>
                    </a:gs>
                    <a:gs pos="100000">
                      <a:schemeClr val="hlink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altLang="de-DE" b="1">
              <a:solidFill>
                <a:schemeClr val="bg1"/>
              </a:solidFill>
            </a:endParaRPr>
          </a:p>
        </p:txBody>
      </p:sp>
      <p:sp>
        <p:nvSpPr>
          <p:cNvPr id="1808388" name="Rectangle 4"/>
          <p:cNvSpPr>
            <a:spLocks noChangeArrowheads="1"/>
          </p:cNvSpPr>
          <p:nvPr/>
        </p:nvSpPr>
        <p:spPr bwMode="auto">
          <a:xfrm>
            <a:off x="0" y="1052513"/>
            <a:ext cx="9144000" cy="530225"/>
          </a:xfrm>
          <a:prstGeom prst="rect">
            <a:avLst/>
          </a:prstGeom>
          <a:solidFill>
            <a:srgbClr val="FFB4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de-DE" altLang="de-DE" b="1">
                <a:solidFill>
                  <a:srgbClr val="193269"/>
                </a:solidFill>
              </a:rPr>
              <a:t>Daten, Fakten, Analysen</a:t>
            </a:r>
          </a:p>
        </p:txBody>
      </p:sp>
      <p:pic>
        <p:nvPicPr>
          <p:cNvPr id="1808389" name="Picture 5" descr="Teamentwicklung"/>
          <p:cNvPicPr>
            <a:picLocks noChangeAspect="1" noChangeArrowheads="1"/>
          </p:cNvPicPr>
          <p:nvPr/>
        </p:nvPicPr>
        <p:blipFill>
          <a:blip r:embed="rId2">
            <a:lum bright="70000" contrast="-8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722438"/>
            <a:ext cx="6804025" cy="49911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tint val="23922"/>
                  <a:invGamma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8390" name="Rectangle 6"/>
          <p:cNvSpPr>
            <a:spLocks noChangeArrowheads="1"/>
          </p:cNvSpPr>
          <p:nvPr/>
        </p:nvSpPr>
        <p:spPr bwMode="auto">
          <a:xfrm>
            <a:off x="-15902" y="1582738"/>
            <a:ext cx="9144000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8000" rIns="18000" bIns="18000"/>
          <a:lstStyle>
            <a:lvl1pPr marL="722313" indent="-355600">
              <a:lnSpc>
                <a:spcPct val="120000"/>
              </a:lnSpc>
              <a:spcBef>
                <a:spcPct val="20000"/>
              </a:spcBef>
              <a:buClr>
                <a:srgbClr val="FFB400"/>
              </a:buClr>
              <a:buFont typeface="Wingdings" panose="05000000000000000000" pitchFamily="2" charset="2"/>
              <a:buChar char="n"/>
              <a:defRPr sz="2000" b="1">
                <a:solidFill>
                  <a:srgbClr val="193269"/>
                </a:solidFill>
                <a:latin typeface="Arial" panose="020B0604020202020204" pitchFamily="34" charset="0"/>
              </a:defRPr>
            </a:lvl1pPr>
            <a:lvl2pPr marL="1284288" indent="-382588">
              <a:lnSpc>
                <a:spcPct val="120000"/>
              </a:lnSpc>
              <a:spcBef>
                <a:spcPct val="20000"/>
              </a:spcBef>
              <a:buClr>
                <a:srgbClr val="FFB400"/>
              </a:buClr>
              <a:buFont typeface="Wingdings" panose="05000000000000000000" pitchFamily="2" charset="2"/>
              <a:buChar char="n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44675" indent="-381000">
              <a:lnSpc>
                <a:spcPct val="120000"/>
              </a:lnSpc>
              <a:spcBef>
                <a:spcPct val="20000"/>
              </a:spcBef>
              <a:buClr>
                <a:srgbClr val="FFB400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5063" indent="-381000">
              <a:lnSpc>
                <a:spcPct val="120000"/>
              </a:lnSpc>
              <a:spcBef>
                <a:spcPct val="20000"/>
              </a:spcBef>
              <a:buClr>
                <a:srgbClr val="FFB400"/>
              </a:buClr>
              <a:buFont typeface="Wingdings" panose="05000000000000000000" pitchFamily="2" charset="2"/>
              <a:buChar char="n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65450" indent="-381000">
              <a:lnSpc>
                <a:spcPct val="120000"/>
              </a:lnSpc>
              <a:spcBef>
                <a:spcPct val="20000"/>
              </a:spcBef>
              <a:buClr>
                <a:srgbClr val="FFB400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422650" indent="-38100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B400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79850" indent="-38100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B400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37050" indent="-38100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B400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94250" indent="-38100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B400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 dirty="0">
              <a:effectLst>
                <a:outerShdw blurRad="38100" dist="38100" dir="2700000" algn="tl">
                  <a:srgbClr val="C0C0C0"/>
                </a:outerShdw>
              </a:effectLst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</a:pPr>
            <a:r>
              <a:rPr lang="de-DE" altLang="de-DE" sz="2100" b="1" dirty="0">
                <a:solidFill>
                  <a:srgbClr val="193269"/>
                </a:solidFill>
                <a:sym typeface="Wingdings" panose="05000000000000000000" pitchFamily="2" charset="2"/>
              </a:rPr>
              <a:t>Versand: 300 Checks</a:t>
            </a:r>
          </a:p>
          <a:p>
            <a:pPr lvl="1">
              <a:lnSpc>
                <a:spcPct val="100000"/>
              </a:lnSpc>
            </a:pPr>
            <a:r>
              <a:rPr lang="de-DE" altLang="de-DE" sz="2100" b="1" dirty="0">
                <a:solidFill>
                  <a:srgbClr val="193269"/>
                </a:solidFill>
                <a:sym typeface="Wingdings" panose="05000000000000000000" pitchFamily="2" charset="2"/>
              </a:rPr>
              <a:t>Rücklauf </a:t>
            </a:r>
            <a:r>
              <a:rPr lang="de-DE" altLang="de-DE" sz="2100" b="1">
                <a:solidFill>
                  <a:srgbClr val="193269"/>
                </a:solidFill>
                <a:sym typeface="Wingdings" panose="05000000000000000000" pitchFamily="2" charset="2"/>
              </a:rPr>
              <a:t>bis 13.11.2023: 81 </a:t>
            </a:r>
            <a:r>
              <a:rPr lang="de-DE" altLang="de-DE" sz="2100" b="1" dirty="0">
                <a:solidFill>
                  <a:srgbClr val="193269"/>
                </a:solidFill>
                <a:sym typeface="Wingdings" panose="05000000000000000000" pitchFamily="2" charset="2"/>
              </a:rPr>
              <a:t>Checks</a:t>
            </a:r>
          </a:p>
          <a:p>
            <a:pPr lvl="1">
              <a:lnSpc>
                <a:spcPct val="100000"/>
              </a:lnSpc>
            </a:pPr>
            <a:r>
              <a:rPr lang="de-DE" altLang="de-DE" sz="2100" b="1" dirty="0">
                <a:solidFill>
                  <a:srgbClr val="193269"/>
                </a:solidFill>
                <a:sym typeface="Wingdings" panose="05000000000000000000" pitchFamily="2" charset="2"/>
              </a:rPr>
              <a:t>Rücklaufquote </a:t>
            </a:r>
            <a:r>
              <a:rPr lang="de-DE" altLang="de-DE" sz="2100" b="1">
                <a:solidFill>
                  <a:srgbClr val="193269"/>
                </a:solidFill>
                <a:sym typeface="Wingdings" panose="05000000000000000000" pitchFamily="2" charset="2"/>
              </a:rPr>
              <a:t>mit 27,00 % i. O.   </a:t>
            </a:r>
            <a:endParaRPr lang="de-DE" altLang="de-DE" sz="2100" b="1" dirty="0">
              <a:solidFill>
                <a:srgbClr val="193269"/>
              </a:solidFill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</a:pPr>
            <a:r>
              <a:rPr lang="de-DE" altLang="de-DE" sz="2100" b="1" dirty="0">
                <a:solidFill>
                  <a:srgbClr val="193269"/>
                </a:solidFill>
                <a:sym typeface="Wingdings" panose="05000000000000000000" pitchFamily="2" charset="2"/>
              </a:rPr>
              <a:t>Es </a:t>
            </a:r>
            <a:r>
              <a:rPr lang="de-DE" altLang="de-DE" sz="2100" b="1">
                <a:solidFill>
                  <a:srgbClr val="193269"/>
                </a:solidFill>
                <a:sym typeface="Wingdings" panose="05000000000000000000" pitchFamily="2" charset="2"/>
              </a:rPr>
              <a:t>konnten 81 </a:t>
            </a:r>
            <a:r>
              <a:rPr lang="de-DE" altLang="de-DE" sz="2100" b="1" dirty="0">
                <a:solidFill>
                  <a:srgbClr val="193269"/>
                </a:solidFill>
                <a:sym typeface="Wingdings" panose="05000000000000000000" pitchFamily="2" charset="2"/>
              </a:rPr>
              <a:t>Rückläufer berücksichtigt werden</a:t>
            </a:r>
          </a:p>
          <a:p>
            <a:pPr lvl="1">
              <a:lnSpc>
                <a:spcPct val="100000"/>
              </a:lnSpc>
            </a:pPr>
            <a:r>
              <a:rPr lang="de-DE" altLang="de-DE" sz="2100" b="1" dirty="0">
                <a:solidFill>
                  <a:srgbClr val="193269"/>
                </a:solidFill>
                <a:sym typeface="Wingdings" panose="05000000000000000000" pitchFamily="2" charset="2"/>
              </a:rPr>
              <a:t>Service Checks erfolgten nach Telefonaten der DMP-Kunden </a:t>
            </a:r>
            <a:r>
              <a:rPr lang="de-DE" altLang="de-DE" sz="2100" b="1">
                <a:solidFill>
                  <a:srgbClr val="193269"/>
                </a:solidFill>
                <a:sym typeface="Wingdings" panose="05000000000000000000" pitchFamily="2" charset="2"/>
              </a:rPr>
              <a:t>mit Mitarbeiter:innen </a:t>
            </a:r>
            <a:r>
              <a:rPr lang="de-DE" altLang="de-DE" sz="2100" b="1" dirty="0">
                <a:solidFill>
                  <a:srgbClr val="193269"/>
                </a:solidFill>
                <a:sym typeface="Wingdings" panose="05000000000000000000" pitchFamily="2" charset="2"/>
              </a:rPr>
              <a:t>am Servicetelefon der DSiE</a:t>
            </a:r>
          </a:p>
          <a:p>
            <a:pPr lvl="1">
              <a:lnSpc>
                <a:spcPct val="100000"/>
              </a:lnSpc>
            </a:pPr>
            <a:r>
              <a:rPr lang="de-DE" altLang="de-DE" sz="2100" b="1" dirty="0">
                <a:solidFill>
                  <a:srgbClr val="193269"/>
                </a:solidFill>
                <a:sym typeface="Wingdings" panose="05000000000000000000" pitchFamily="2" charset="2"/>
              </a:rPr>
              <a:t>Zufriedenheit mit der DSiE „allgemein“ wird </a:t>
            </a:r>
            <a:r>
              <a:rPr lang="de-DE" altLang="de-DE" sz="2100" b="1">
                <a:solidFill>
                  <a:srgbClr val="193269"/>
                </a:solidFill>
                <a:sym typeface="Wingdings" panose="05000000000000000000" pitchFamily="2" charset="2"/>
              </a:rPr>
              <a:t>mit 1,63 </a:t>
            </a:r>
            <a:br>
              <a:rPr lang="de-DE" altLang="de-DE" sz="2100" b="1" dirty="0">
                <a:solidFill>
                  <a:srgbClr val="193269"/>
                </a:solidFill>
                <a:sym typeface="Wingdings" panose="05000000000000000000" pitchFamily="2" charset="2"/>
              </a:rPr>
            </a:br>
            <a:r>
              <a:rPr lang="de-DE" altLang="de-DE" sz="2100" b="1" dirty="0">
                <a:solidFill>
                  <a:srgbClr val="193269"/>
                </a:solidFill>
                <a:sym typeface="Wingdings" panose="05000000000000000000" pitchFamily="2" charset="2"/>
              </a:rPr>
              <a:t>bewertet</a:t>
            </a:r>
          </a:p>
          <a:p>
            <a:pPr lvl="1">
              <a:lnSpc>
                <a:spcPct val="100000"/>
              </a:lnSpc>
            </a:pPr>
            <a:r>
              <a:rPr lang="de-DE" altLang="de-DE" sz="2100" b="1" dirty="0">
                <a:solidFill>
                  <a:srgbClr val="193269"/>
                </a:solidFill>
                <a:sym typeface="Wingdings" panose="05000000000000000000" pitchFamily="2" charset="2"/>
              </a:rPr>
              <a:t>Befragung erfolgt seit 2018 nur noch halbjährlich</a:t>
            </a:r>
            <a:br>
              <a:rPr lang="de-DE" altLang="de-DE" sz="2100" b="1" dirty="0">
                <a:solidFill>
                  <a:srgbClr val="193269"/>
                </a:solidFill>
                <a:sym typeface="Wingdings" panose="05000000000000000000" pitchFamily="2" charset="2"/>
              </a:rPr>
            </a:br>
            <a:r>
              <a:rPr lang="de-DE" altLang="de-DE" sz="2100" b="1" dirty="0">
                <a:solidFill>
                  <a:srgbClr val="193269"/>
                </a:solidFill>
                <a:sym typeface="Wingdings" panose="05000000000000000000" pitchFamily="2" charset="2"/>
              </a:rPr>
              <a:t>(dafür Erhöhung der Service Checks von 200 auf                   ca. 300 Abfragen)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9411" name="Text Box 3"/>
          <p:cNvSpPr txBox="1">
            <a:spLocks noChangeArrowheads="1"/>
          </p:cNvSpPr>
          <p:nvPr/>
        </p:nvSpPr>
        <p:spPr bwMode="auto">
          <a:xfrm>
            <a:off x="0" y="-21265"/>
            <a:ext cx="88931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50000">
                      <a:schemeClr val="bg1"/>
                    </a:gs>
                    <a:gs pos="100000">
                      <a:schemeClr val="hlink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altLang="de-DE" b="1">
              <a:solidFill>
                <a:schemeClr val="bg1"/>
              </a:solidFill>
            </a:endParaRPr>
          </a:p>
        </p:txBody>
      </p:sp>
      <p:sp>
        <p:nvSpPr>
          <p:cNvPr id="1809412" name="Rectangle 4"/>
          <p:cNvSpPr>
            <a:spLocks noChangeArrowheads="1"/>
          </p:cNvSpPr>
          <p:nvPr/>
        </p:nvSpPr>
        <p:spPr bwMode="auto">
          <a:xfrm>
            <a:off x="0" y="1052513"/>
            <a:ext cx="9144000" cy="530225"/>
          </a:xfrm>
          <a:prstGeom prst="rect">
            <a:avLst/>
          </a:prstGeom>
          <a:solidFill>
            <a:srgbClr val="FFB4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de-DE" altLang="de-DE" b="1">
                <a:solidFill>
                  <a:srgbClr val="193269"/>
                </a:solidFill>
              </a:rPr>
              <a:t>Daten, Fakten, Analysen</a:t>
            </a:r>
          </a:p>
        </p:txBody>
      </p:sp>
      <p:pic>
        <p:nvPicPr>
          <p:cNvPr id="1809413" name="Picture 5" descr="Teamentwicklung"/>
          <p:cNvPicPr>
            <a:picLocks noChangeAspect="1" noChangeArrowheads="1"/>
          </p:cNvPicPr>
          <p:nvPr/>
        </p:nvPicPr>
        <p:blipFill>
          <a:blip r:embed="rId2">
            <a:lum bright="70000" contrast="-8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722438"/>
            <a:ext cx="6804025" cy="49911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tint val="23922"/>
                  <a:invGamma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9414" name="Rectangle 6"/>
          <p:cNvSpPr>
            <a:spLocks noChangeArrowheads="1"/>
          </p:cNvSpPr>
          <p:nvPr/>
        </p:nvSpPr>
        <p:spPr bwMode="auto">
          <a:xfrm>
            <a:off x="-558800" y="1354138"/>
            <a:ext cx="9461500" cy="535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8000" rIns="18000" bIns="18000"/>
          <a:lstStyle>
            <a:lvl1pPr marL="722313" indent="-355600">
              <a:lnSpc>
                <a:spcPct val="120000"/>
              </a:lnSpc>
              <a:spcBef>
                <a:spcPct val="20000"/>
              </a:spcBef>
              <a:buClr>
                <a:srgbClr val="FFB400"/>
              </a:buClr>
              <a:buFont typeface="Wingdings" panose="05000000000000000000" pitchFamily="2" charset="2"/>
              <a:buChar char="n"/>
              <a:defRPr sz="2000" b="1">
                <a:solidFill>
                  <a:srgbClr val="193269"/>
                </a:solidFill>
                <a:latin typeface="Arial" panose="020B0604020202020204" pitchFamily="34" charset="0"/>
              </a:defRPr>
            </a:lvl1pPr>
            <a:lvl2pPr marL="1284288" indent="-382588">
              <a:lnSpc>
                <a:spcPct val="120000"/>
              </a:lnSpc>
              <a:spcBef>
                <a:spcPct val="20000"/>
              </a:spcBef>
              <a:buClr>
                <a:srgbClr val="FFB400"/>
              </a:buClr>
              <a:buFont typeface="Wingdings" panose="05000000000000000000" pitchFamily="2" charset="2"/>
              <a:buChar char="n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44675" indent="-381000">
              <a:lnSpc>
                <a:spcPct val="120000"/>
              </a:lnSpc>
              <a:spcBef>
                <a:spcPct val="20000"/>
              </a:spcBef>
              <a:buClr>
                <a:srgbClr val="FFB400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5063" indent="-381000">
              <a:lnSpc>
                <a:spcPct val="120000"/>
              </a:lnSpc>
              <a:spcBef>
                <a:spcPct val="20000"/>
              </a:spcBef>
              <a:buClr>
                <a:srgbClr val="FFB400"/>
              </a:buClr>
              <a:buFont typeface="Wingdings" panose="05000000000000000000" pitchFamily="2" charset="2"/>
              <a:buChar char="n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65450" indent="-381000">
              <a:lnSpc>
                <a:spcPct val="120000"/>
              </a:lnSpc>
              <a:spcBef>
                <a:spcPct val="20000"/>
              </a:spcBef>
              <a:buClr>
                <a:srgbClr val="FFB400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422650" indent="-38100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B400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79850" indent="-38100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B400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37050" indent="-38100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B400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94250" indent="-38100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B400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 dirty="0">
              <a:effectLst>
                <a:outerShdw blurRad="38100" dist="38100" dir="2700000" algn="tl">
                  <a:srgbClr val="C0C0C0"/>
                </a:outerShdw>
              </a:effectLst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endParaRPr lang="de-DE" altLang="de-DE" sz="2100" b="1" dirty="0">
              <a:solidFill>
                <a:srgbClr val="193269"/>
              </a:solidFill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de-DE" altLang="de-DE" sz="2100" b="1" dirty="0">
                <a:solidFill>
                  <a:srgbClr val="193269"/>
                </a:solidFill>
                <a:sym typeface="Wingdings" panose="05000000000000000000" pitchFamily="2" charset="2"/>
              </a:rPr>
              <a:t>Es </a:t>
            </a:r>
            <a:r>
              <a:rPr lang="de-DE" altLang="de-DE" sz="2100" b="1">
                <a:solidFill>
                  <a:srgbClr val="193269"/>
                </a:solidFill>
                <a:sym typeface="Wingdings" panose="05000000000000000000" pitchFamily="2" charset="2"/>
              </a:rPr>
              <a:t>wurden fünf </a:t>
            </a:r>
            <a:r>
              <a:rPr lang="de-DE" altLang="de-DE" sz="2100" b="1" dirty="0">
                <a:solidFill>
                  <a:srgbClr val="193269"/>
                </a:solidFill>
                <a:sym typeface="Wingdings" panose="05000000000000000000" pitchFamily="2" charset="2"/>
              </a:rPr>
              <a:t>„massive Beschwerden“ (= Bewertung mit zweimal Note 5 oder einmal Note 6 oder schlechter) eruiert. Die Praxen werden von der DSiE-Leitung angerufen. </a:t>
            </a:r>
            <a:br>
              <a:rPr lang="de-DE" altLang="de-DE" sz="2100" b="1" dirty="0">
                <a:solidFill>
                  <a:srgbClr val="193269"/>
                </a:solidFill>
                <a:sym typeface="Wingdings" panose="05000000000000000000" pitchFamily="2" charset="2"/>
              </a:rPr>
            </a:br>
            <a:r>
              <a:rPr lang="de-DE" altLang="de-DE" sz="2100" b="1" dirty="0">
                <a:solidFill>
                  <a:srgbClr val="193269"/>
                </a:solidFill>
                <a:sym typeface="Wingdings" panose="05000000000000000000" pitchFamily="2" charset="2"/>
              </a:rPr>
              <a:t>Anmerkung</a:t>
            </a:r>
            <a:r>
              <a:rPr lang="de-DE" altLang="de-DE" sz="2100" b="1">
                <a:solidFill>
                  <a:srgbClr val="193269"/>
                </a:solidFill>
                <a:sym typeface="Wingdings" panose="05000000000000000000" pitchFamily="2" charset="2"/>
              </a:rPr>
              <a:t>: Die fünf </a:t>
            </a:r>
            <a:r>
              <a:rPr lang="de-DE" altLang="de-DE" sz="2100" b="1" dirty="0">
                <a:solidFill>
                  <a:srgbClr val="193269"/>
                </a:solidFill>
                <a:sym typeface="Wingdings" panose="05000000000000000000" pitchFamily="2" charset="2"/>
              </a:rPr>
              <a:t>Praxen empfehlen die DSiE </a:t>
            </a:r>
            <a:r>
              <a:rPr lang="de-DE" altLang="de-DE" sz="2100" b="1">
                <a:solidFill>
                  <a:srgbClr val="193269"/>
                </a:solidFill>
                <a:sym typeface="Wingdings" panose="05000000000000000000" pitchFamily="2" charset="2"/>
              </a:rPr>
              <a:t>dennoch tw. mit </a:t>
            </a:r>
            <a:r>
              <a:rPr lang="de-DE" altLang="de-DE" sz="2100" b="1" dirty="0">
                <a:solidFill>
                  <a:srgbClr val="193269"/>
                </a:solidFill>
                <a:sym typeface="Wingdings" panose="05000000000000000000" pitchFamily="2" charset="2"/>
              </a:rPr>
              <a:t>90 bzw. 100 v. H. weiter (Notensystem vs. falsch verstanden).</a:t>
            </a:r>
          </a:p>
          <a:p>
            <a:pPr lvl="1">
              <a:lnSpc>
                <a:spcPct val="0"/>
              </a:lnSpc>
              <a:buFont typeface="Wingdings" panose="05000000000000000000" pitchFamily="2" charset="2"/>
              <a:buNone/>
            </a:pPr>
            <a:r>
              <a:rPr lang="de-DE" altLang="de-DE" sz="2100" b="1" dirty="0">
                <a:solidFill>
                  <a:srgbClr val="193269"/>
                </a:solidFill>
                <a:sym typeface="Wingdings" panose="05000000000000000000" pitchFamily="2" charset="2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de-DE" altLang="de-DE" sz="2100" b="1" dirty="0">
                <a:solidFill>
                  <a:srgbClr val="193269"/>
                </a:solidFill>
                <a:sym typeface="Wingdings" panose="05000000000000000000" pitchFamily="2" charset="2"/>
              </a:rPr>
              <a:t>Die abgefragten Parameter „Kompetenz“ </a:t>
            </a:r>
            <a:r>
              <a:rPr lang="de-DE" altLang="de-DE" sz="2100" b="1">
                <a:solidFill>
                  <a:srgbClr val="193269"/>
                </a:solidFill>
                <a:sym typeface="Wingdings" panose="05000000000000000000" pitchFamily="2" charset="2"/>
              </a:rPr>
              <a:t>(1,53), </a:t>
            </a:r>
            <a:r>
              <a:rPr lang="de-DE" altLang="de-DE" sz="2100" b="1" dirty="0">
                <a:solidFill>
                  <a:srgbClr val="193269"/>
                </a:solidFill>
                <a:sym typeface="Wingdings" panose="05000000000000000000" pitchFamily="2" charset="2"/>
              </a:rPr>
              <a:t>„Freundlichkeit des Gesprächspartners“ </a:t>
            </a:r>
            <a:r>
              <a:rPr lang="de-DE" altLang="de-DE" sz="2100" b="1">
                <a:solidFill>
                  <a:srgbClr val="193269"/>
                </a:solidFill>
                <a:sym typeface="Wingdings" panose="05000000000000000000" pitchFamily="2" charset="2"/>
              </a:rPr>
              <a:t>(1,48), </a:t>
            </a:r>
            <a:r>
              <a:rPr lang="de-DE" altLang="de-DE" sz="2100" b="1" dirty="0">
                <a:solidFill>
                  <a:srgbClr val="193269"/>
                </a:solidFill>
                <a:sym typeface="Wingdings" panose="05000000000000000000" pitchFamily="2" charset="2"/>
              </a:rPr>
              <a:t>„Eingehen auf Kundenwünsche“ </a:t>
            </a:r>
            <a:r>
              <a:rPr lang="de-DE" altLang="de-DE" sz="2100" b="1">
                <a:solidFill>
                  <a:srgbClr val="193269"/>
                </a:solidFill>
                <a:sym typeface="Wingdings" panose="05000000000000000000" pitchFamily="2" charset="2"/>
              </a:rPr>
              <a:t>(1,66), </a:t>
            </a:r>
            <a:r>
              <a:rPr lang="de-DE" altLang="de-DE" sz="2100" b="1" dirty="0">
                <a:solidFill>
                  <a:srgbClr val="193269"/>
                </a:solidFill>
                <a:sym typeface="Wingdings" panose="05000000000000000000" pitchFamily="2" charset="2"/>
              </a:rPr>
              <a:t>„Telefonische Erreichbarkeit“ </a:t>
            </a:r>
            <a:r>
              <a:rPr lang="de-DE" altLang="de-DE" sz="2100" b="1">
                <a:solidFill>
                  <a:srgbClr val="193269"/>
                </a:solidFill>
                <a:sym typeface="Wingdings" panose="05000000000000000000" pitchFamily="2" charset="2"/>
              </a:rPr>
              <a:t>(1,35) </a:t>
            </a:r>
            <a:r>
              <a:rPr lang="de-DE" altLang="de-DE" sz="2100" b="1" dirty="0">
                <a:solidFill>
                  <a:srgbClr val="193269"/>
                </a:solidFill>
                <a:sym typeface="Wingdings" panose="05000000000000000000" pitchFamily="2" charset="2"/>
              </a:rPr>
              <a:t>und „Rückrufservice“ </a:t>
            </a:r>
            <a:r>
              <a:rPr lang="de-DE" altLang="de-DE" sz="2100" b="1">
                <a:solidFill>
                  <a:srgbClr val="193269"/>
                </a:solidFill>
                <a:sym typeface="Wingdings" panose="05000000000000000000" pitchFamily="2" charset="2"/>
              </a:rPr>
              <a:t>(1,32) </a:t>
            </a:r>
            <a:r>
              <a:rPr lang="de-DE" altLang="de-DE" sz="2100" b="1" dirty="0">
                <a:solidFill>
                  <a:srgbClr val="193269"/>
                </a:solidFill>
                <a:sym typeface="Wingdings" panose="05000000000000000000" pitchFamily="2" charset="2"/>
              </a:rPr>
              <a:t>erfüllen erneut den Service Standard. </a:t>
            </a:r>
          </a:p>
          <a:p>
            <a:pPr lvl="1">
              <a:lnSpc>
                <a:spcPct val="90000"/>
              </a:lnSpc>
            </a:pPr>
            <a:r>
              <a:rPr lang="de-DE" altLang="de-DE" sz="2100" b="1" dirty="0">
                <a:solidFill>
                  <a:srgbClr val="193269"/>
                </a:solidFill>
                <a:sym typeface="Wingdings" panose="05000000000000000000" pitchFamily="2" charset="2"/>
              </a:rPr>
              <a:t>Alle abgefragten Parameter erfüllen den Service Standard (Schulnote 2,0 oder besser).  </a:t>
            </a:r>
          </a:p>
          <a:p>
            <a:pPr lvl="1">
              <a:lnSpc>
                <a:spcPct val="90000"/>
              </a:lnSpc>
            </a:pPr>
            <a:r>
              <a:rPr lang="de-DE" altLang="de-DE" sz="2100" b="1" dirty="0">
                <a:solidFill>
                  <a:srgbClr val="193269"/>
                </a:solidFill>
                <a:sym typeface="Wingdings" panose="05000000000000000000" pitchFamily="2" charset="2"/>
              </a:rPr>
              <a:t>Kunden differenzieren deutlich bei der Bewertung die einzelnen Parameter.</a:t>
            </a:r>
          </a:p>
          <a:p>
            <a:pPr lvl="1">
              <a:lnSpc>
                <a:spcPct val="90000"/>
              </a:lnSpc>
            </a:pPr>
            <a:endParaRPr lang="de-DE" altLang="de-DE" sz="2100" b="1" dirty="0">
              <a:solidFill>
                <a:srgbClr val="193269"/>
              </a:solidFill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0435" name="Rectangle 3"/>
          <p:cNvSpPr>
            <a:spLocks noChangeArrowheads="1"/>
          </p:cNvSpPr>
          <p:nvPr/>
        </p:nvSpPr>
        <p:spPr bwMode="auto">
          <a:xfrm>
            <a:off x="0" y="1008337"/>
            <a:ext cx="9144000" cy="494751"/>
          </a:xfrm>
          <a:prstGeom prst="rect">
            <a:avLst/>
          </a:prstGeom>
          <a:solidFill>
            <a:srgbClr val="FFB4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de-DE" altLang="de-DE" b="1">
                <a:solidFill>
                  <a:srgbClr val="193269"/>
                </a:solidFill>
              </a:rPr>
              <a:t>Oktober 2023: </a:t>
            </a:r>
            <a:r>
              <a:rPr lang="de-DE" altLang="de-DE" b="1" dirty="0">
                <a:solidFill>
                  <a:srgbClr val="193269"/>
                </a:solidFill>
              </a:rPr>
              <a:t>Bewertung der Servicekriterien</a:t>
            </a:r>
            <a:endParaRPr lang="de-DE" altLang="de-DE" b="1" dirty="0">
              <a:solidFill>
                <a:srgbClr val="FE2E04"/>
              </a:solidFill>
            </a:endParaRPr>
          </a:p>
        </p:txBody>
      </p:sp>
      <p:sp>
        <p:nvSpPr>
          <p:cNvPr id="1810436" name="Text Box 4"/>
          <p:cNvSpPr txBox="1">
            <a:spLocks noChangeArrowheads="1"/>
          </p:cNvSpPr>
          <p:nvPr/>
        </p:nvSpPr>
        <p:spPr bwMode="auto">
          <a:xfrm>
            <a:off x="107950" y="6308725"/>
            <a:ext cx="1944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50000">
                      <a:schemeClr val="bg1"/>
                    </a:gs>
                    <a:gs pos="100000">
                      <a:schemeClr val="hlink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000"/>
              <a:t>Quelle: Erfassungstool</a:t>
            </a:r>
            <a:br>
              <a:rPr lang="de-DE" altLang="de-DE" sz="1000"/>
            </a:br>
            <a:r>
              <a:rPr lang="de-DE" altLang="de-DE" sz="1000"/>
              <a:t>Service Check</a:t>
            </a:r>
          </a:p>
        </p:txBody>
      </p:sp>
      <p:sp>
        <p:nvSpPr>
          <p:cNvPr id="1810437" name="Text Box 5"/>
          <p:cNvSpPr txBox="1">
            <a:spLocks noChangeArrowheads="1"/>
          </p:cNvSpPr>
          <p:nvPr/>
        </p:nvSpPr>
        <p:spPr bwMode="auto">
          <a:xfrm>
            <a:off x="6783588" y="5611813"/>
            <a:ext cx="1871663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/>
              <a:t>81 </a:t>
            </a:r>
            <a:r>
              <a:rPr lang="de-DE" altLang="de-DE" sz="1200" dirty="0"/>
              <a:t>Service Checks</a:t>
            </a:r>
          </a:p>
        </p:txBody>
      </p:sp>
      <p:sp>
        <p:nvSpPr>
          <p:cNvPr id="1810444" name="Rectangle 12"/>
          <p:cNvSpPr>
            <a:spLocks noChangeArrowheads="1"/>
          </p:cNvSpPr>
          <p:nvPr/>
        </p:nvSpPr>
        <p:spPr bwMode="auto">
          <a:xfrm>
            <a:off x="1598613" y="16033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50000">
                      <a:schemeClr val="bg1"/>
                    </a:gs>
                    <a:gs pos="100000">
                      <a:schemeClr val="hlink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 altLang="de-DE"/>
          </a:p>
        </p:txBody>
      </p:sp>
      <p:sp>
        <p:nvSpPr>
          <p:cNvPr id="1810498" name="Rectangle 66"/>
          <p:cNvSpPr>
            <a:spLocks noChangeArrowheads="1"/>
          </p:cNvSpPr>
          <p:nvPr/>
        </p:nvSpPr>
        <p:spPr bwMode="auto">
          <a:xfrm>
            <a:off x="4584700" y="-224514"/>
            <a:ext cx="246092" cy="75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de-DE" altLang="de-DE"/>
          </a:p>
        </p:txBody>
      </p:sp>
      <p:sp>
        <p:nvSpPr>
          <p:cNvPr id="1810552" name="Text Box 120"/>
          <p:cNvSpPr txBox="1">
            <a:spLocks noChangeArrowheads="1"/>
          </p:cNvSpPr>
          <p:nvPr/>
        </p:nvSpPr>
        <p:spPr bwMode="auto">
          <a:xfrm>
            <a:off x="4083578" y="3419073"/>
            <a:ext cx="62416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50000">
                      <a:schemeClr val="bg1"/>
                    </a:gs>
                    <a:gs pos="100000">
                      <a:schemeClr val="hlink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b="1"/>
              <a:t>1,63</a:t>
            </a:r>
            <a:endParaRPr lang="de-DE" altLang="de-DE" sz="1200" b="1" dirty="0"/>
          </a:p>
        </p:txBody>
      </p:sp>
      <p:sp>
        <p:nvSpPr>
          <p:cNvPr id="1810553" name="Text Box 121"/>
          <p:cNvSpPr txBox="1">
            <a:spLocks noChangeArrowheads="1"/>
          </p:cNvSpPr>
          <p:nvPr/>
        </p:nvSpPr>
        <p:spPr bwMode="auto">
          <a:xfrm>
            <a:off x="4707746" y="3554165"/>
            <a:ext cx="77009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50000">
                      <a:schemeClr val="bg1"/>
                    </a:gs>
                    <a:gs pos="100000">
                      <a:schemeClr val="hlink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b="1"/>
              <a:t>1,48</a:t>
            </a:r>
            <a:endParaRPr lang="de-DE" altLang="de-DE" sz="1200" b="1" dirty="0"/>
          </a:p>
        </p:txBody>
      </p:sp>
      <p:sp>
        <p:nvSpPr>
          <p:cNvPr id="1810554" name="Text Box 122"/>
          <p:cNvSpPr txBox="1">
            <a:spLocks noChangeArrowheads="1"/>
          </p:cNvSpPr>
          <p:nvPr/>
        </p:nvSpPr>
        <p:spPr bwMode="auto">
          <a:xfrm>
            <a:off x="5388056" y="3548301"/>
            <a:ext cx="77009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50000">
                      <a:schemeClr val="bg1"/>
                    </a:gs>
                    <a:gs pos="100000">
                      <a:schemeClr val="hlink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b="1"/>
              <a:t>1,53</a:t>
            </a:r>
            <a:endParaRPr lang="de-DE" altLang="de-DE" sz="1200" b="1" dirty="0"/>
          </a:p>
        </p:txBody>
      </p:sp>
      <p:sp>
        <p:nvSpPr>
          <p:cNvPr id="1810555" name="Text Box 123"/>
          <p:cNvSpPr txBox="1">
            <a:spLocks noChangeArrowheads="1"/>
          </p:cNvSpPr>
          <p:nvPr/>
        </p:nvSpPr>
        <p:spPr bwMode="auto">
          <a:xfrm>
            <a:off x="6013489" y="3548302"/>
            <a:ext cx="77009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50000">
                      <a:schemeClr val="bg1"/>
                    </a:gs>
                    <a:gs pos="100000">
                      <a:schemeClr val="hlink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b="1"/>
              <a:t>1,66</a:t>
            </a:r>
            <a:endParaRPr lang="de-DE" altLang="de-DE" sz="1200" b="1" dirty="0"/>
          </a:p>
        </p:txBody>
      </p:sp>
      <p:sp>
        <p:nvSpPr>
          <p:cNvPr id="1810556" name="Text Box 124"/>
          <p:cNvSpPr txBox="1">
            <a:spLocks noChangeArrowheads="1"/>
          </p:cNvSpPr>
          <p:nvPr/>
        </p:nvSpPr>
        <p:spPr bwMode="auto">
          <a:xfrm>
            <a:off x="7314318" y="3557572"/>
            <a:ext cx="7700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50000">
                      <a:schemeClr val="bg1"/>
                    </a:gs>
                    <a:gs pos="100000">
                      <a:schemeClr val="hlink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b="1"/>
              <a:t>1,32</a:t>
            </a:r>
            <a:endParaRPr lang="de-DE" altLang="de-DE" sz="1200" b="1" dirty="0"/>
          </a:p>
        </p:txBody>
      </p:sp>
      <p:sp>
        <p:nvSpPr>
          <p:cNvPr id="1810557" name="Text Box 125"/>
          <p:cNvSpPr txBox="1">
            <a:spLocks noChangeArrowheads="1"/>
          </p:cNvSpPr>
          <p:nvPr/>
        </p:nvSpPr>
        <p:spPr bwMode="auto">
          <a:xfrm>
            <a:off x="6644692" y="3557572"/>
            <a:ext cx="6725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50000">
                      <a:schemeClr val="bg1"/>
                    </a:gs>
                    <a:gs pos="100000">
                      <a:schemeClr val="hlink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b="1"/>
              <a:t>1,35</a:t>
            </a:r>
            <a:endParaRPr lang="de-DE" altLang="de-DE" sz="1200" b="1" dirty="0"/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857057"/>
              </p:ext>
            </p:extLst>
          </p:nvPr>
        </p:nvGraphicFramePr>
        <p:xfrm>
          <a:off x="2381" y="1451735"/>
          <a:ext cx="9139238" cy="564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606199"/>
              </p:ext>
            </p:extLst>
          </p:nvPr>
        </p:nvGraphicFramePr>
        <p:xfrm>
          <a:off x="43131" y="1632857"/>
          <a:ext cx="9240116" cy="5180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20674" name="Text Box 2"/>
          <p:cNvSpPr txBox="1">
            <a:spLocks noChangeArrowheads="1"/>
          </p:cNvSpPr>
          <p:nvPr/>
        </p:nvSpPr>
        <p:spPr bwMode="auto">
          <a:xfrm>
            <a:off x="0" y="0"/>
            <a:ext cx="88931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50000">
                      <a:schemeClr val="bg1"/>
                    </a:gs>
                    <a:gs pos="100000">
                      <a:schemeClr val="hlink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altLang="de-DE" b="1" dirty="0">
                <a:solidFill>
                  <a:schemeClr val="bg1"/>
                </a:solidFill>
              </a:rPr>
              <a:t>Service Checks</a:t>
            </a:r>
          </a:p>
        </p:txBody>
      </p:sp>
      <p:sp>
        <p:nvSpPr>
          <p:cNvPr id="1820675" name="Rectangle 3"/>
          <p:cNvSpPr>
            <a:spLocks noChangeArrowheads="1"/>
          </p:cNvSpPr>
          <p:nvPr/>
        </p:nvSpPr>
        <p:spPr bwMode="auto">
          <a:xfrm>
            <a:off x="34925" y="1194322"/>
            <a:ext cx="9144000" cy="535531"/>
          </a:xfrm>
          <a:prstGeom prst="rect">
            <a:avLst/>
          </a:prstGeom>
          <a:solidFill>
            <a:srgbClr val="FFB4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de-DE" altLang="de-DE" dirty="0">
                <a:solidFill>
                  <a:srgbClr val="193269"/>
                </a:solidFill>
                <a:sym typeface="Wingdings" panose="05000000000000000000" pitchFamily="2" charset="2"/>
              </a:rPr>
              <a:t>Entwicklung Servicekriterien in Schulnoten (I)</a:t>
            </a:r>
          </a:p>
        </p:txBody>
      </p:sp>
      <p:sp>
        <p:nvSpPr>
          <p:cNvPr id="1820676" name="Text Box 4"/>
          <p:cNvSpPr txBox="1">
            <a:spLocks noChangeArrowheads="1"/>
          </p:cNvSpPr>
          <p:nvPr/>
        </p:nvSpPr>
        <p:spPr bwMode="auto">
          <a:xfrm>
            <a:off x="0" y="6416675"/>
            <a:ext cx="7951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50000">
                      <a:schemeClr val="bg1"/>
                    </a:gs>
                    <a:gs pos="100000">
                      <a:schemeClr val="hlink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000" dirty="0"/>
              <a:t>Quelle: Erfassungstool</a:t>
            </a:r>
            <a:br>
              <a:rPr lang="de-DE" altLang="de-DE" sz="1000" dirty="0"/>
            </a:br>
            <a:r>
              <a:rPr lang="de-DE" altLang="de-DE" sz="1000" dirty="0"/>
              <a:t>Service Check                                Ergebnisse der Jahre 2008 </a:t>
            </a:r>
            <a:r>
              <a:rPr lang="de-DE" altLang="de-DE" sz="1000"/>
              <a:t>- 2022 </a:t>
            </a:r>
            <a:r>
              <a:rPr lang="de-DE" altLang="de-DE" sz="1000" dirty="0"/>
              <a:t>= Durchschnitt der jeweiligen Quartalsergebnisse</a:t>
            </a:r>
          </a:p>
        </p:txBody>
      </p:sp>
      <p:sp>
        <p:nvSpPr>
          <p:cNvPr id="1820678" name="AutoShape 6"/>
          <p:cNvSpPr>
            <a:spLocks noChangeArrowheads="1"/>
          </p:cNvSpPr>
          <p:nvPr/>
        </p:nvSpPr>
        <p:spPr bwMode="auto">
          <a:xfrm>
            <a:off x="43130" y="3717925"/>
            <a:ext cx="792163" cy="1295400"/>
          </a:xfrm>
          <a:prstGeom prst="downArrow">
            <a:avLst>
              <a:gd name="adj1" fmla="val 50000"/>
              <a:gd name="adj2" fmla="val 40882"/>
            </a:avLst>
          </a:prstGeom>
          <a:gradFill rotWithShape="0">
            <a:gsLst>
              <a:gs pos="0">
                <a:schemeClr val="hlink"/>
              </a:gs>
              <a:gs pos="50000">
                <a:schemeClr val="bg1"/>
              </a:gs>
              <a:gs pos="100000">
                <a:schemeClr val="hlink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20679" name="Text Box 7"/>
          <p:cNvSpPr txBox="1">
            <a:spLocks noChangeArrowheads="1"/>
          </p:cNvSpPr>
          <p:nvPr/>
        </p:nvSpPr>
        <p:spPr bwMode="auto">
          <a:xfrm rot="16200000">
            <a:off x="-266699" y="3851275"/>
            <a:ext cx="13700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/>
              <a:t>besser</a:t>
            </a:r>
          </a:p>
        </p:txBody>
      </p:sp>
      <p:sp>
        <p:nvSpPr>
          <p:cNvPr id="1820680" name="Text Box 8"/>
          <p:cNvSpPr txBox="1">
            <a:spLocks noChangeArrowheads="1"/>
          </p:cNvSpPr>
          <p:nvPr/>
        </p:nvSpPr>
        <p:spPr bwMode="auto">
          <a:xfrm>
            <a:off x="7164388" y="5300663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50000">
                      <a:schemeClr val="bg1"/>
                    </a:gs>
                    <a:gs pos="100000">
                      <a:schemeClr val="hlink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1698" name="Text Box 2"/>
          <p:cNvSpPr txBox="1">
            <a:spLocks noChangeArrowheads="1"/>
          </p:cNvSpPr>
          <p:nvPr/>
        </p:nvSpPr>
        <p:spPr bwMode="auto">
          <a:xfrm>
            <a:off x="0" y="0"/>
            <a:ext cx="88931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50000">
                      <a:schemeClr val="bg1"/>
                    </a:gs>
                    <a:gs pos="100000">
                      <a:schemeClr val="hlink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altLang="de-DE" b="1" dirty="0">
                <a:solidFill>
                  <a:schemeClr val="bg1"/>
                </a:solidFill>
              </a:rPr>
              <a:t>Service Checks</a:t>
            </a:r>
          </a:p>
        </p:txBody>
      </p:sp>
      <p:sp>
        <p:nvSpPr>
          <p:cNvPr id="1821699" name="Rectangle 3"/>
          <p:cNvSpPr>
            <a:spLocks noChangeArrowheads="1"/>
          </p:cNvSpPr>
          <p:nvPr/>
        </p:nvSpPr>
        <p:spPr bwMode="auto">
          <a:xfrm>
            <a:off x="34925" y="1196975"/>
            <a:ext cx="9144000" cy="530225"/>
          </a:xfrm>
          <a:prstGeom prst="rect">
            <a:avLst/>
          </a:prstGeom>
          <a:solidFill>
            <a:srgbClr val="FFB4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de-DE" altLang="de-DE">
                <a:solidFill>
                  <a:srgbClr val="193269"/>
                </a:solidFill>
                <a:sym typeface="Wingdings" panose="05000000000000000000" pitchFamily="2" charset="2"/>
              </a:rPr>
              <a:t>Entwicklung Servicekriterien in Schulnoten (II)</a:t>
            </a: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610065"/>
              </p:ext>
            </p:extLst>
          </p:nvPr>
        </p:nvGraphicFramePr>
        <p:xfrm>
          <a:off x="427945" y="1616075"/>
          <a:ext cx="8904287" cy="5241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21702" name="AutoShape 6"/>
          <p:cNvSpPr>
            <a:spLocks noChangeArrowheads="1"/>
          </p:cNvSpPr>
          <p:nvPr/>
        </p:nvSpPr>
        <p:spPr bwMode="auto">
          <a:xfrm>
            <a:off x="52866" y="3717925"/>
            <a:ext cx="792162" cy="1295400"/>
          </a:xfrm>
          <a:prstGeom prst="downArrow">
            <a:avLst>
              <a:gd name="adj1" fmla="val 50000"/>
              <a:gd name="adj2" fmla="val 40882"/>
            </a:avLst>
          </a:prstGeom>
          <a:gradFill rotWithShape="0">
            <a:gsLst>
              <a:gs pos="0">
                <a:schemeClr val="hlink"/>
              </a:gs>
              <a:gs pos="50000">
                <a:schemeClr val="bg1"/>
              </a:gs>
              <a:gs pos="100000">
                <a:schemeClr val="hlink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21703" name="Text Box 7"/>
          <p:cNvSpPr txBox="1">
            <a:spLocks noChangeArrowheads="1"/>
          </p:cNvSpPr>
          <p:nvPr/>
        </p:nvSpPr>
        <p:spPr bwMode="auto">
          <a:xfrm rot="16200000">
            <a:off x="-266699" y="3851275"/>
            <a:ext cx="13700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/>
              <a:t>besser</a:t>
            </a:r>
          </a:p>
        </p:txBody>
      </p:sp>
      <p:sp>
        <p:nvSpPr>
          <p:cNvPr id="1821705" name="Text Box 9"/>
          <p:cNvSpPr txBox="1">
            <a:spLocks noChangeArrowheads="1"/>
          </p:cNvSpPr>
          <p:nvPr/>
        </p:nvSpPr>
        <p:spPr bwMode="auto">
          <a:xfrm>
            <a:off x="0" y="6416675"/>
            <a:ext cx="7951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50000">
                      <a:schemeClr val="bg1"/>
                    </a:gs>
                    <a:gs pos="100000">
                      <a:schemeClr val="hlink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000" dirty="0"/>
              <a:t>Quelle: Erfassungstool</a:t>
            </a:r>
            <a:br>
              <a:rPr lang="de-DE" altLang="de-DE" sz="1000" dirty="0"/>
            </a:br>
            <a:r>
              <a:rPr lang="de-DE" altLang="de-DE" sz="1000" dirty="0"/>
              <a:t>Service Check                                Ergebnisse der Jahre 2008 </a:t>
            </a:r>
            <a:r>
              <a:rPr lang="de-DE" altLang="de-DE" sz="1000"/>
              <a:t>– 2022 </a:t>
            </a:r>
            <a:r>
              <a:rPr lang="de-DE" altLang="de-DE" sz="1000" dirty="0"/>
              <a:t>= Durchschnitt der jeweiligen Quartalsergebnisse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1698" name="Text Box 2"/>
          <p:cNvSpPr txBox="1">
            <a:spLocks noChangeArrowheads="1"/>
          </p:cNvSpPr>
          <p:nvPr/>
        </p:nvSpPr>
        <p:spPr bwMode="auto">
          <a:xfrm>
            <a:off x="34925" y="-13607"/>
            <a:ext cx="88931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50000">
                      <a:schemeClr val="bg1"/>
                    </a:gs>
                    <a:gs pos="100000">
                      <a:schemeClr val="hlink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altLang="de-DE" b="1" dirty="0">
                <a:solidFill>
                  <a:schemeClr val="bg1"/>
                </a:solidFill>
              </a:rPr>
              <a:t>Service Checks</a:t>
            </a:r>
          </a:p>
        </p:txBody>
      </p:sp>
      <p:sp>
        <p:nvSpPr>
          <p:cNvPr id="1821699" name="Rectangle 3"/>
          <p:cNvSpPr>
            <a:spLocks noChangeArrowheads="1"/>
          </p:cNvSpPr>
          <p:nvPr/>
        </p:nvSpPr>
        <p:spPr bwMode="auto">
          <a:xfrm>
            <a:off x="34925" y="1194322"/>
            <a:ext cx="9144000" cy="535531"/>
          </a:xfrm>
          <a:prstGeom prst="rect">
            <a:avLst/>
          </a:prstGeom>
          <a:solidFill>
            <a:srgbClr val="FFB4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de-DE" altLang="de-DE" dirty="0">
                <a:solidFill>
                  <a:srgbClr val="193269"/>
                </a:solidFill>
                <a:sym typeface="Wingdings" panose="05000000000000000000" pitchFamily="2" charset="2"/>
              </a:rPr>
              <a:t>Entwicklung Rücklaufquote (Faxe in Prozent)</a:t>
            </a: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158578"/>
              </p:ext>
            </p:extLst>
          </p:nvPr>
        </p:nvGraphicFramePr>
        <p:xfrm>
          <a:off x="452438" y="1571625"/>
          <a:ext cx="8904287" cy="5241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21705" name="Text Box 9"/>
          <p:cNvSpPr txBox="1">
            <a:spLocks noChangeArrowheads="1"/>
          </p:cNvSpPr>
          <p:nvPr/>
        </p:nvSpPr>
        <p:spPr bwMode="auto">
          <a:xfrm>
            <a:off x="0" y="6416675"/>
            <a:ext cx="7951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50000">
                      <a:schemeClr val="bg1"/>
                    </a:gs>
                    <a:gs pos="100000">
                      <a:schemeClr val="hlink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000" dirty="0"/>
              <a:t>Quelle: Erfassungstool</a:t>
            </a:r>
            <a:br>
              <a:rPr lang="de-DE" altLang="de-DE" sz="1000" dirty="0"/>
            </a:br>
            <a:r>
              <a:rPr lang="de-DE" altLang="de-DE" sz="1000" dirty="0"/>
              <a:t>Service Check                                Ergebnisse der Jahre 2008 </a:t>
            </a:r>
            <a:r>
              <a:rPr lang="de-DE" altLang="de-DE" sz="1000"/>
              <a:t>– 2022 </a:t>
            </a:r>
            <a:r>
              <a:rPr lang="de-DE" altLang="de-DE" sz="1000" dirty="0"/>
              <a:t>= Durchschnitt der jeweiligen Quartalsergebnisse</a:t>
            </a:r>
          </a:p>
        </p:txBody>
      </p:sp>
    </p:spTree>
    <p:extLst>
      <p:ext uri="{BB962C8B-B14F-4D97-AF65-F5344CB8AC3E}">
        <p14:creationId xmlns:p14="http://schemas.microsoft.com/office/powerpoint/2010/main" val="218016714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01 KVB Schrift gross">
  <a:themeElements>
    <a:clrScheme name="01 KVB Schrift gross 1">
      <a:dk1>
        <a:srgbClr val="000000"/>
      </a:dk1>
      <a:lt1>
        <a:srgbClr val="FFFFFF"/>
      </a:lt1>
      <a:dk2>
        <a:srgbClr val="193269"/>
      </a:dk2>
      <a:lt2>
        <a:srgbClr val="808080"/>
      </a:lt2>
      <a:accent1>
        <a:srgbClr val="ABE2EB"/>
      </a:accent1>
      <a:accent2>
        <a:srgbClr val="FFB601"/>
      </a:accent2>
      <a:accent3>
        <a:srgbClr val="FFFFFF"/>
      </a:accent3>
      <a:accent4>
        <a:srgbClr val="000000"/>
      </a:accent4>
      <a:accent5>
        <a:srgbClr val="D2EEF3"/>
      </a:accent5>
      <a:accent6>
        <a:srgbClr val="E7A501"/>
      </a:accent6>
      <a:hlink>
        <a:srgbClr val="B4DC0F"/>
      </a:hlink>
      <a:folHlink>
        <a:srgbClr val="FFE600"/>
      </a:folHlink>
    </a:clrScheme>
    <a:fontScheme name="01 KVB Schrift gros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01 KVB Schrift gross 1">
        <a:dk1>
          <a:srgbClr val="000000"/>
        </a:dk1>
        <a:lt1>
          <a:srgbClr val="FFFFFF"/>
        </a:lt1>
        <a:dk2>
          <a:srgbClr val="193269"/>
        </a:dk2>
        <a:lt2>
          <a:srgbClr val="808080"/>
        </a:lt2>
        <a:accent1>
          <a:srgbClr val="ABE2EB"/>
        </a:accent1>
        <a:accent2>
          <a:srgbClr val="FFB601"/>
        </a:accent2>
        <a:accent3>
          <a:srgbClr val="FFFFFF"/>
        </a:accent3>
        <a:accent4>
          <a:srgbClr val="000000"/>
        </a:accent4>
        <a:accent5>
          <a:srgbClr val="D2EEF3"/>
        </a:accent5>
        <a:accent6>
          <a:srgbClr val="E7A501"/>
        </a:accent6>
        <a:hlink>
          <a:srgbClr val="B4DC0F"/>
        </a:hlink>
        <a:folHlink>
          <a:srgbClr val="FFE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G:\BK\VORLAGEN\Präsentationsdesigns\01 KVB Schrift gross.pot</Template>
  <TotalTime>0</TotalTime>
  <Words>677</Words>
  <Application>Microsoft Office PowerPoint</Application>
  <PresentationFormat>Bildschirmpräsentation (4:3)</PresentationFormat>
  <Paragraphs>88</Paragraphs>
  <Slides>12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Wingdings</vt:lpstr>
      <vt:lpstr>01 KVB Schrift gross</vt:lpstr>
      <vt:lpstr>Document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KVB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 Arial 28 Fett</dc:title>
  <dc:creator>TRILLPA</dc:creator>
  <cp:lastModifiedBy>Brummer, Hans-Jürgen</cp:lastModifiedBy>
  <cp:revision>2436</cp:revision>
  <cp:lastPrinted>2021-11-20T15:05:11Z</cp:lastPrinted>
  <dcterms:created xsi:type="dcterms:W3CDTF">2003-06-03T12:03:33Z</dcterms:created>
  <dcterms:modified xsi:type="dcterms:W3CDTF">2023-11-14T08:55:30Z</dcterms:modified>
</cp:coreProperties>
</file>